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9505" y="1548250"/>
            <a:ext cx="12328988" cy="723379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884436" y="5193722"/>
            <a:ext cx="2624455" cy="0"/>
          </a:xfrm>
          <a:custGeom>
            <a:avLst/>
            <a:gdLst/>
            <a:ahLst/>
            <a:cxnLst/>
            <a:rect l="l" t="t" r="r" b="b"/>
            <a:pathLst>
              <a:path w="2624454">
                <a:moveTo>
                  <a:pt x="0" y="0"/>
                </a:moveTo>
                <a:lnTo>
                  <a:pt x="2624443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872530" y="5122285"/>
            <a:ext cx="2648585" cy="142875"/>
          </a:xfrm>
          <a:custGeom>
            <a:avLst/>
            <a:gdLst/>
            <a:ahLst/>
            <a:cxnLst/>
            <a:rect l="l" t="t" r="r" b="b"/>
            <a:pathLst>
              <a:path w="2648584" h="142875">
                <a:moveTo>
                  <a:pt x="0" y="0"/>
                </a:moveTo>
                <a:lnTo>
                  <a:pt x="0" y="142874"/>
                </a:lnTo>
              </a:path>
              <a:path w="2648584" h="142875">
                <a:moveTo>
                  <a:pt x="2648256" y="0"/>
                </a:moveTo>
                <a:lnTo>
                  <a:pt x="2648256" y="142874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884546" y="4950936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597" y="533195"/>
                </a:moveTo>
                <a:lnTo>
                  <a:pt x="218676" y="528900"/>
                </a:lnTo>
                <a:lnTo>
                  <a:pt x="173573" y="516516"/>
                </a:lnTo>
                <a:lnTo>
                  <a:pt x="132040" y="496797"/>
                </a:lnTo>
                <a:lnTo>
                  <a:pt x="94832" y="470495"/>
                </a:lnTo>
                <a:lnTo>
                  <a:pt x="62700" y="438363"/>
                </a:lnTo>
                <a:lnTo>
                  <a:pt x="36398" y="401155"/>
                </a:lnTo>
                <a:lnTo>
                  <a:pt x="16678" y="359622"/>
                </a:lnTo>
                <a:lnTo>
                  <a:pt x="4294" y="314519"/>
                </a:lnTo>
                <a:lnTo>
                  <a:pt x="0" y="266593"/>
                </a:lnTo>
                <a:lnTo>
                  <a:pt x="4294" y="218676"/>
                </a:lnTo>
                <a:lnTo>
                  <a:pt x="16678" y="173573"/>
                </a:lnTo>
                <a:lnTo>
                  <a:pt x="36398" y="132040"/>
                </a:lnTo>
                <a:lnTo>
                  <a:pt x="62700" y="94832"/>
                </a:lnTo>
                <a:lnTo>
                  <a:pt x="94832" y="62700"/>
                </a:lnTo>
                <a:lnTo>
                  <a:pt x="132040" y="36398"/>
                </a:lnTo>
                <a:lnTo>
                  <a:pt x="173573" y="16679"/>
                </a:lnTo>
                <a:lnTo>
                  <a:pt x="218676" y="4295"/>
                </a:lnTo>
                <a:lnTo>
                  <a:pt x="266597" y="0"/>
                </a:lnTo>
                <a:lnTo>
                  <a:pt x="314519" y="4295"/>
                </a:lnTo>
                <a:lnTo>
                  <a:pt x="359622" y="16679"/>
                </a:lnTo>
                <a:lnTo>
                  <a:pt x="401154" y="36398"/>
                </a:lnTo>
                <a:lnTo>
                  <a:pt x="438363" y="62700"/>
                </a:lnTo>
                <a:lnTo>
                  <a:pt x="470495" y="94832"/>
                </a:lnTo>
                <a:lnTo>
                  <a:pt x="496797" y="132040"/>
                </a:lnTo>
                <a:lnTo>
                  <a:pt x="516516" y="173573"/>
                </a:lnTo>
                <a:lnTo>
                  <a:pt x="528900" y="218676"/>
                </a:lnTo>
                <a:lnTo>
                  <a:pt x="533194" y="266598"/>
                </a:lnTo>
                <a:lnTo>
                  <a:pt x="528900" y="314519"/>
                </a:lnTo>
                <a:lnTo>
                  <a:pt x="516516" y="359622"/>
                </a:lnTo>
                <a:lnTo>
                  <a:pt x="496797" y="401155"/>
                </a:lnTo>
                <a:lnTo>
                  <a:pt x="470495" y="438363"/>
                </a:lnTo>
                <a:lnTo>
                  <a:pt x="438363" y="470495"/>
                </a:lnTo>
                <a:lnTo>
                  <a:pt x="401154" y="496797"/>
                </a:lnTo>
                <a:lnTo>
                  <a:pt x="359622" y="516516"/>
                </a:lnTo>
                <a:lnTo>
                  <a:pt x="314519" y="528900"/>
                </a:lnTo>
                <a:lnTo>
                  <a:pt x="266597" y="5331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930570" y="4996960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220574" y="441147"/>
                </a:moveTo>
                <a:lnTo>
                  <a:pt x="176120" y="436666"/>
                </a:lnTo>
                <a:lnTo>
                  <a:pt x="134716" y="423814"/>
                </a:lnTo>
                <a:lnTo>
                  <a:pt x="97248" y="403477"/>
                </a:lnTo>
                <a:lnTo>
                  <a:pt x="64604" y="376543"/>
                </a:lnTo>
                <a:lnTo>
                  <a:pt x="37670" y="343899"/>
                </a:lnTo>
                <a:lnTo>
                  <a:pt x="17333" y="306431"/>
                </a:lnTo>
                <a:lnTo>
                  <a:pt x="4481" y="265027"/>
                </a:lnTo>
                <a:lnTo>
                  <a:pt x="0" y="220572"/>
                </a:lnTo>
                <a:lnTo>
                  <a:pt x="4481" y="176120"/>
                </a:lnTo>
                <a:lnTo>
                  <a:pt x="17333" y="134716"/>
                </a:lnTo>
                <a:lnTo>
                  <a:pt x="37670" y="97249"/>
                </a:lnTo>
                <a:lnTo>
                  <a:pt x="64604" y="64604"/>
                </a:lnTo>
                <a:lnTo>
                  <a:pt x="97248" y="37670"/>
                </a:lnTo>
                <a:lnTo>
                  <a:pt x="134716" y="17333"/>
                </a:lnTo>
                <a:lnTo>
                  <a:pt x="176120" y="4481"/>
                </a:lnTo>
                <a:lnTo>
                  <a:pt x="220573" y="0"/>
                </a:lnTo>
                <a:lnTo>
                  <a:pt x="265027" y="4481"/>
                </a:lnTo>
                <a:lnTo>
                  <a:pt x="306431" y="17333"/>
                </a:lnTo>
                <a:lnTo>
                  <a:pt x="343898" y="37670"/>
                </a:lnTo>
                <a:lnTo>
                  <a:pt x="376543" y="64604"/>
                </a:lnTo>
                <a:lnTo>
                  <a:pt x="403477" y="97249"/>
                </a:lnTo>
                <a:lnTo>
                  <a:pt x="423814" y="134716"/>
                </a:lnTo>
                <a:lnTo>
                  <a:pt x="436666" y="176120"/>
                </a:lnTo>
                <a:lnTo>
                  <a:pt x="441147" y="220574"/>
                </a:lnTo>
                <a:lnTo>
                  <a:pt x="436666" y="265027"/>
                </a:lnTo>
                <a:lnTo>
                  <a:pt x="423814" y="306431"/>
                </a:lnTo>
                <a:lnTo>
                  <a:pt x="403477" y="343899"/>
                </a:lnTo>
                <a:lnTo>
                  <a:pt x="376543" y="376543"/>
                </a:lnTo>
                <a:lnTo>
                  <a:pt x="343898" y="403477"/>
                </a:lnTo>
                <a:lnTo>
                  <a:pt x="306431" y="423814"/>
                </a:lnTo>
                <a:lnTo>
                  <a:pt x="265027" y="436666"/>
                </a:lnTo>
                <a:lnTo>
                  <a:pt x="220574" y="441147"/>
                </a:lnTo>
                <a:close/>
              </a:path>
            </a:pathLst>
          </a:custGeom>
          <a:solidFill>
            <a:srgbClr val="D00D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964599" y="5030991"/>
            <a:ext cx="373380" cy="373380"/>
          </a:xfrm>
          <a:custGeom>
            <a:avLst/>
            <a:gdLst/>
            <a:ahLst/>
            <a:cxnLst/>
            <a:rect l="l" t="t" r="r" b="b"/>
            <a:pathLst>
              <a:path w="373379" h="373379">
                <a:moveTo>
                  <a:pt x="186544" y="373088"/>
                </a:moveTo>
                <a:lnTo>
                  <a:pt x="136953" y="366425"/>
                </a:lnTo>
                <a:lnTo>
                  <a:pt x="92391" y="347619"/>
                </a:lnTo>
                <a:lnTo>
                  <a:pt x="54637" y="318451"/>
                </a:lnTo>
                <a:lnTo>
                  <a:pt x="25468" y="280696"/>
                </a:lnTo>
                <a:lnTo>
                  <a:pt x="6663" y="236135"/>
                </a:lnTo>
                <a:lnTo>
                  <a:pt x="0" y="186542"/>
                </a:lnTo>
                <a:lnTo>
                  <a:pt x="6663" y="136953"/>
                </a:lnTo>
                <a:lnTo>
                  <a:pt x="25468" y="92391"/>
                </a:lnTo>
                <a:lnTo>
                  <a:pt x="54637" y="54637"/>
                </a:lnTo>
                <a:lnTo>
                  <a:pt x="92391" y="25468"/>
                </a:lnTo>
                <a:lnTo>
                  <a:pt x="136953" y="6663"/>
                </a:lnTo>
                <a:lnTo>
                  <a:pt x="186543" y="0"/>
                </a:lnTo>
                <a:lnTo>
                  <a:pt x="236134" y="6663"/>
                </a:lnTo>
                <a:lnTo>
                  <a:pt x="280696" y="25468"/>
                </a:lnTo>
                <a:lnTo>
                  <a:pt x="318450" y="54637"/>
                </a:lnTo>
                <a:lnTo>
                  <a:pt x="347619" y="92391"/>
                </a:lnTo>
                <a:lnTo>
                  <a:pt x="366425" y="136953"/>
                </a:lnTo>
                <a:lnTo>
                  <a:pt x="373087" y="186544"/>
                </a:lnTo>
                <a:lnTo>
                  <a:pt x="366425" y="236135"/>
                </a:lnTo>
                <a:lnTo>
                  <a:pt x="347619" y="280696"/>
                </a:lnTo>
                <a:lnTo>
                  <a:pt x="318450" y="318451"/>
                </a:lnTo>
                <a:lnTo>
                  <a:pt x="280696" y="347619"/>
                </a:lnTo>
                <a:lnTo>
                  <a:pt x="236134" y="366425"/>
                </a:lnTo>
                <a:lnTo>
                  <a:pt x="186544" y="3730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9004294" y="5070685"/>
            <a:ext cx="294005" cy="294005"/>
          </a:xfrm>
          <a:custGeom>
            <a:avLst/>
            <a:gdLst/>
            <a:ahLst/>
            <a:cxnLst/>
            <a:rect l="l" t="t" r="r" b="b"/>
            <a:pathLst>
              <a:path w="294004" h="294004">
                <a:moveTo>
                  <a:pt x="146849" y="293699"/>
                </a:moveTo>
                <a:lnTo>
                  <a:pt x="100433" y="286212"/>
                </a:lnTo>
                <a:lnTo>
                  <a:pt x="60122" y="265365"/>
                </a:lnTo>
                <a:lnTo>
                  <a:pt x="28333" y="233577"/>
                </a:lnTo>
                <a:lnTo>
                  <a:pt x="7486" y="193265"/>
                </a:lnTo>
                <a:lnTo>
                  <a:pt x="0" y="146848"/>
                </a:lnTo>
                <a:lnTo>
                  <a:pt x="7486" y="100433"/>
                </a:lnTo>
                <a:lnTo>
                  <a:pt x="28333" y="60122"/>
                </a:lnTo>
                <a:lnTo>
                  <a:pt x="60122" y="28333"/>
                </a:lnTo>
                <a:lnTo>
                  <a:pt x="100433" y="7486"/>
                </a:lnTo>
                <a:lnTo>
                  <a:pt x="146849" y="0"/>
                </a:lnTo>
                <a:lnTo>
                  <a:pt x="193265" y="7486"/>
                </a:lnTo>
                <a:lnTo>
                  <a:pt x="233577" y="28333"/>
                </a:lnTo>
                <a:lnTo>
                  <a:pt x="265365" y="60122"/>
                </a:lnTo>
                <a:lnTo>
                  <a:pt x="286212" y="100433"/>
                </a:lnTo>
                <a:lnTo>
                  <a:pt x="293698" y="146849"/>
                </a:lnTo>
                <a:lnTo>
                  <a:pt x="286212" y="193265"/>
                </a:lnTo>
                <a:lnTo>
                  <a:pt x="265365" y="233577"/>
                </a:lnTo>
                <a:lnTo>
                  <a:pt x="233577" y="265365"/>
                </a:lnTo>
                <a:lnTo>
                  <a:pt x="193265" y="286212"/>
                </a:lnTo>
                <a:lnTo>
                  <a:pt x="146849" y="293699"/>
                </a:lnTo>
                <a:close/>
              </a:path>
            </a:pathLst>
          </a:custGeom>
          <a:solidFill>
            <a:srgbClr val="D00D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1433" y="191515"/>
            <a:ext cx="1714499" cy="16382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383572" y="8452847"/>
            <a:ext cx="1714499" cy="16382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1212" y="509651"/>
            <a:ext cx="10850279" cy="18334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36285" y="2348641"/>
            <a:ext cx="14917419" cy="656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65215" y="1533962"/>
            <a:ext cx="12357735" cy="6732612"/>
          </a:xfrm>
          <a:prstGeom prst="rect">
            <a:avLst/>
          </a:prstGeom>
          <a:ln w="2857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04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R="1905" algn="ctr">
              <a:lnSpc>
                <a:spcPct val="100000"/>
              </a:lnSpc>
              <a:spcBef>
                <a:spcPts val="5"/>
              </a:spcBef>
            </a:pPr>
            <a:r>
              <a:rPr sz="3500" b="1" spc="50" dirty="0">
                <a:solidFill>
                  <a:srgbClr val="FF2126"/>
                </a:solidFill>
                <a:latin typeface="Tahoma"/>
                <a:cs typeface="Tahoma"/>
              </a:rPr>
              <a:t>VEHICLE</a:t>
            </a:r>
            <a:r>
              <a:rPr sz="3500" b="1" spc="254" dirty="0">
                <a:solidFill>
                  <a:srgbClr val="FF2126"/>
                </a:solidFill>
                <a:latin typeface="Tahoma"/>
                <a:cs typeface="Tahoma"/>
              </a:rPr>
              <a:t> </a:t>
            </a:r>
            <a:r>
              <a:rPr sz="3500" b="1" dirty="0">
                <a:solidFill>
                  <a:srgbClr val="FF2126"/>
                </a:solidFill>
                <a:latin typeface="Tahoma"/>
                <a:cs typeface="Tahoma"/>
              </a:rPr>
              <a:t>NUMBER</a:t>
            </a:r>
            <a:r>
              <a:rPr sz="3500" b="1" spc="260" dirty="0">
                <a:solidFill>
                  <a:srgbClr val="FF2126"/>
                </a:solidFill>
                <a:latin typeface="Tahoma"/>
                <a:cs typeface="Tahoma"/>
              </a:rPr>
              <a:t> </a:t>
            </a:r>
            <a:r>
              <a:rPr sz="3500" b="1" spc="90" dirty="0">
                <a:solidFill>
                  <a:srgbClr val="FF2126"/>
                </a:solidFill>
                <a:latin typeface="Tahoma"/>
                <a:cs typeface="Tahoma"/>
              </a:rPr>
              <a:t>PLATE</a:t>
            </a:r>
            <a:r>
              <a:rPr sz="3500" b="1" spc="260" dirty="0">
                <a:solidFill>
                  <a:srgbClr val="FF2126"/>
                </a:solidFill>
                <a:latin typeface="Tahoma"/>
                <a:cs typeface="Tahoma"/>
              </a:rPr>
              <a:t> </a:t>
            </a:r>
            <a:r>
              <a:rPr sz="3500" b="1" spc="-10" dirty="0">
                <a:solidFill>
                  <a:srgbClr val="FF2126"/>
                </a:solidFill>
                <a:latin typeface="Tahoma"/>
                <a:cs typeface="Tahoma"/>
              </a:rPr>
              <a:t>RECOGNITION</a:t>
            </a: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60"/>
              </a:spcBef>
            </a:pPr>
            <a:endParaRPr sz="3500" dirty="0">
              <a:latin typeface="Tahoma"/>
              <a:cs typeface="Tahoma"/>
            </a:endParaRPr>
          </a:p>
          <a:p>
            <a:pPr marL="209550" algn="ctr">
              <a:lnSpc>
                <a:spcPct val="100000"/>
              </a:lnSpc>
              <a:spcBef>
                <a:spcPts val="5"/>
              </a:spcBef>
            </a:pPr>
            <a:r>
              <a:rPr sz="2500" spc="55" dirty="0">
                <a:solidFill>
                  <a:srgbClr val="FFFFFF"/>
                </a:solidFill>
                <a:latin typeface="Tahoma"/>
                <a:cs typeface="Tahoma"/>
              </a:rPr>
              <a:t>Priyal</a:t>
            </a:r>
            <a:r>
              <a:rPr sz="25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Tahoma"/>
                <a:cs typeface="Tahoma"/>
              </a:rPr>
              <a:t>Dighe</a:t>
            </a:r>
            <a:r>
              <a:rPr sz="25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ahoma"/>
                <a:cs typeface="Tahoma"/>
              </a:rPr>
              <a:t>(16)</a:t>
            </a:r>
            <a:endParaRPr sz="2500" dirty="0">
              <a:latin typeface="Tahoma"/>
              <a:cs typeface="Tahoma"/>
            </a:endParaRPr>
          </a:p>
          <a:p>
            <a:pPr marL="209550" algn="ctr">
              <a:lnSpc>
                <a:spcPct val="100000"/>
              </a:lnSpc>
              <a:spcBef>
                <a:spcPts val="450"/>
              </a:spcBef>
            </a:pPr>
            <a:r>
              <a:rPr sz="2500" spc="80" dirty="0">
                <a:solidFill>
                  <a:srgbClr val="FFFFFF"/>
                </a:solidFill>
                <a:latin typeface="Tahoma"/>
                <a:cs typeface="Tahoma"/>
              </a:rPr>
              <a:t>Kunal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dirty="0" err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lang="en-US" sz="2500" dirty="0" err="1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dirty="0" err="1">
                <a:solidFill>
                  <a:srgbClr val="FFFFFF"/>
                </a:solidFill>
                <a:latin typeface="Tahoma"/>
                <a:cs typeface="Tahoma"/>
              </a:rPr>
              <a:t>mbalkar</a:t>
            </a:r>
            <a:r>
              <a:rPr sz="250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ahoma"/>
                <a:cs typeface="Tahoma"/>
              </a:rPr>
              <a:t>(32)</a:t>
            </a:r>
            <a:endParaRPr sz="2500" dirty="0">
              <a:latin typeface="Tahoma"/>
              <a:cs typeface="Tahoma"/>
            </a:endParaRPr>
          </a:p>
          <a:p>
            <a:pPr marL="210185" algn="ctr">
              <a:lnSpc>
                <a:spcPct val="100000"/>
              </a:lnSpc>
              <a:spcBef>
                <a:spcPts val="450"/>
              </a:spcBef>
            </a:pP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Omkar</a:t>
            </a:r>
            <a:r>
              <a:rPr sz="2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ahoma"/>
                <a:cs typeface="Tahoma"/>
              </a:rPr>
              <a:t>Pol</a:t>
            </a:r>
            <a:r>
              <a:rPr sz="25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ahoma"/>
                <a:cs typeface="Tahoma"/>
              </a:rPr>
              <a:t>(33)</a:t>
            </a:r>
            <a:endParaRPr sz="2500" dirty="0">
              <a:latin typeface="Tahoma"/>
              <a:cs typeface="Tahoma"/>
            </a:endParaRPr>
          </a:p>
          <a:p>
            <a:pPr marL="209550" algn="ctr">
              <a:lnSpc>
                <a:spcPct val="100000"/>
              </a:lnSpc>
              <a:spcBef>
                <a:spcPts val="450"/>
              </a:spcBef>
            </a:pP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Raj</a:t>
            </a:r>
            <a:r>
              <a:rPr sz="25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Tahoma"/>
                <a:cs typeface="Tahoma"/>
              </a:rPr>
              <a:t>Aryan</a:t>
            </a:r>
            <a:r>
              <a:rPr sz="25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ahoma"/>
                <a:cs typeface="Tahoma"/>
              </a:rPr>
              <a:t>(35)</a:t>
            </a:r>
            <a:endParaRPr sz="25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8985" y="1393891"/>
            <a:ext cx="3708400" cy="114300"/>
            <a:chOff x="1048985" y="1393891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1048985" y="1470091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82" y="1451041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9912" y="585851"/>
            <a:ext cx="20828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Cont...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1857561"/>
            <a:ext cx="123824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074" y="5143686"/>
            <a:ext cx="123824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4" y="8429811"/>
            <a:ext cx="123824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63551" y="1444791"/>
            <a:ext cx="7481570" cy="856932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Compilation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000">
              <a:latin typeface="Tahoma"/>
              <a:cs typeface="Tahoma"/>
            </a:endParaRPr>
          </a:p>
          <a:p>
            <a:pPr marL="1650364" marR="5080">
              <a:lnSpc>
                <a:spcPts val="5180"/>
              </a:lnSpc>
              <a:spcBef>
                <a:spcPts val="430"/>
              </a:spcBef>
            </a:pPr>
            <a:r>
              <a:rPr sz="3000" spc="100" dirty="0">
                <a:solidFill>
                  <a:srgbClr val="FFFFFF"/>
                </a:solidFill>
                <a:latin typeface="Tahoma"/>
                <a:cs typeface="Tahoma"/>
              </a:rPr>
              <a:t>Loss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function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Squared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Error </a:t>
            </a:r>
            <a:r>
              <a:rPr sz="3000" spc="-30" dirty="0">
                <a:solidFill>
                  <a:srgbClr val="FFFFFF"/>
                </a:solidFill>
                <a:latin typeface="Tahoma"/>
                <a:cs typeface="Tahoma"/>
              </a:rPr>
              <a:t>Optimizer</a:t>
            </a:r>
            <a:r>
              <a:rPr sz="300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Adam</a:t>
            </a:r>
            <a:endParaRPr sz="3000">
              <a:latin typeface="Tahoma"/>
              <a:cs typeface="Tahoma"/>
            </a:endParaRPr>
          </a:p>
          <a:p>
            <a:pPr marL="1650364">
              <a:lnSpc>
                <a:spcPct val="100000"/>
              </a:lnSpc>
              <a:spcBef>
                <a:spcPts val="1135"/>
              </a:spcBef>
            </a:pP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0.0001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2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Summary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000">
              <a:latin typeface="Tahoma"/>
              <a:cs typeface="Tahoma"/>
            </a:endParaRPr>
          </a:p>
          <a:p>
            <a:pPr marL="1650364" marR="1155700">
              <a:lnSpc>
                <a:spcPts val="5180"/>
              </a:lnSpc>
              <a:spcBef>
                <a:spcPts val="430"/>
              </a:spcBef>
            </a:pP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Total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params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73663490 </a:t>
            </a:r>
            <a:r>
              <a:rPr sz="3000" spc="-35" dirty="0">
                <a:solidFill>
                  <a:srgbClr val="FFFFFF"/>
                </a:solidFill>
                <a:latin typeface="Tahoma"/>
                <a:cs typeface="Tahoma"/>
              </a:rPr>
              <a:t>Trainable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params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40" dirty="0">
                <a:solidFill>
                  <a:srgbClr val="FFFFFF"/>
                </a:solidFill>
                <a:latin typeface="Tahoma"/>
                <a:cs typeface="Tahoma"/>
              </a:rPr>
              <a:t>19326754</a:t>
            </a:r>
            <a:endParaRPr sz="3000">
              <a:latin typeface="Tahoma"/>
              <a:cs typeface="Tahoma"/>
            </a:endParaRPr>
          </a:p>
          <a:p>
            <a:pPr marL="1725930">
              <a:lnSpc>
                <a:spcPct val="100000"/>
              </a:lnSpc>
              <a:spcBef>
                <a:spcPts val="1135"/>
              </a:spcBef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Non-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trainable</a:t>
            </a:r>
            <a:r>
              <a:rPr sz="300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params</a:t>
            </a:r>
            <a:r>
              <a:rPr sz="300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54336736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2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1217930" algn="l"/>
              </a:tabLst>
            </a:pP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</a:rPr>
              <a:t>Training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000">
              <a:latin typeface="Tahoma"/>
              <a:cs typeface="Tahoma"/>
            </a:endParaRPr>
          </a:p>
          <a:p>
            <a:pPr marL="1725930" marR="3357245">
              <a:lnSpc>
                <a:spcPts val="5180"/>
              </a:lnSpc>
              <a:spcBef>
                <a:spcPts val="229"/>
              </a:spcBef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Batch</a:t>
            </a:r>
            <a:r>
              <a:rPr sz="30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3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10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Epochs</a:t>
            </a:r>
            <a:r>
              <a:rPr sz="3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200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273356"/>
            <a:ext cx="476249" cy="380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1652401"/>
            <a:ext cx="5069205" cy="199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900"/>
              </a:lnSpc>
            </a:pPr>
            <a:r>
              <a:rPr sz="6300" spc="509" dirty="0">
                <a:solidFill>
                  <a:srgbClr val="000000"/>
                </a:solidFill>
                <a:latin typeface="Calibri"/>
                <a:cs typeface="Calibri"/>
              </a:rPr>
              <a:t>Performance </a:t>
            </a:r>
            <a:r>
              <a:rPr sz="6300" spc="475" dirty="0">
                <a:solidFill>
                  <a:srgbClr val="000000"/>
                </a:solidFill>
                <a:latin typeface="Calibri"/>
                <a:cs typeface="Calibri"/>
              </a:rPr>
              <a:t>Metrics</a:t>
            </a:r>
            <a:endParaRPr sz="63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012568"/>
            <a:ext cx="476249" cy="380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824584"/>
            <a:ext cx="476249" cy="3809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74020" y="4227693"/>
            <a:ext cx="5464810" cy="2728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150" dirty="0">
                <a:latin typeface="Calibri"/>
                <a:cs typeface="Calibri"/>
              </a:rPr>
              <a:t>loss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30" dirty="0">
                <a:latin typeface="Calibri"/>
                <a:cs typeface="Calibri"/>
              </a:rPr>
              <a:t>is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10" dirty="0">
                <a:latin typeface="Calibri"/>
                <a:cs typeface="Calibri"/>
              </a:rPr>
              <a:t>inversely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00" dirty="0">
                <a:latin typeface="Calibri"/>
                <a:cs typeface="Calibri"/>
              </a:rPr>
              <a:t>proportional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25" dirty="0">
                <a:latin typeface="Calibri"/>
                <a:cs typeface="Calibri"/>
              </a:rPr>
              <a:t>to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70" dirty="0">
                <a:latin typeface="Calibri"/>
                <a:cs typeface="Calibri"/>
              </a:rPr>
              <a:t>learning</a:t>
            </a: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13199"/>
              </a:lnSpc>
              <a:spcBef>
                <a:spcPts val="1614"/>
              </a:spcBef>
            </a:pPr>
            <a:r>
              <a:rPr sz="2250" spc="180" dirty="0">
                <a:latin typeface="Calibri"/>
                <a:cs typeface="Calibri"/>
              </a:rPr>
              <a:t>epoch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50" dirty="0">
                <a:latin typeface="Calibri"/>
                <a:cs typeface="Calibri"/>
              </a:rPr>
              <a:t>loss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30" dirty="0">
                <a:latin typeface="Calibri"/>
                <a:cs typeface="Calibri"/>
              </a:rPr>
              <a:t>is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45" dirty="0">
                <a:latin typeface="Calibri"/>
                <a:cs typeface="Calibri"/>
              </a:rPr>
              <a:t>decreasing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10" dirty="0">
                <a:latin typeface="Calibri"/>
                <a:cs typeface="Calibri"/>
              </a:rPr>
              <a:t>over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14" dirty="0">
                <a:latin typeface="Calibri"/>
                <a:cs typeface="Calibri"/>
              </a:rPr>
              <a:t>time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45" dirty="0">
                <a:latin typeface="Calibri"/>
                <a:cs typeface="Calibri"/>
              </a:rPr>
              <a:t>and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05" dirty="0">
                <a:latin typeface="Calibri"/>
                <a:cs typeface="Calibri"/>
              </a:rPr>
              <a:t>is </a:t>
            </a:r>
            <a:r>
              <a:rPr sz="2250" spc="90" dirty="0">
                <a:latin typeface="Calibri"/>
                <a:cs typeface="Calibri"/>
              </a:rPr>
              <a:t>relatively </a:t>
            </a:r>
            <a:r>
              <a:rPr sz="2250" spc="40" dirty="0">
                <a:latin typeface="Calibri"/>
                <a:cs typeface="Calibri"/>
              </a:rPr>
              <a:t>low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2250" spc="180" dirty="0">
                <a:latin typeface="Calibri"/>
                <a:cs typeface="Calibri"/>
              </a:rPr>
              <a:t>epoch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50" dirty="0">
                <a:latin typeface="Calibri"/>
                <a:cs typeface="Calibri"/>
              </a:rPr>
              <a:t>loss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-50" dirty="0">
                <a:latin typeface="Calibri"/>
                <a:cs typeface="Calibri"/>
              </a:rPr>
              <a:t>:</a:t>
            </a:r>
            <a:endParaRPr sz="2250">
              <a:latin typeface="Calibri"/>
              <a:cs typeface="Calibri"/>
            </a:endParaRPr>
          </a:p>
          <a:p>
            <a:pPr marL="920115">
              <a:lnSpc>
                <a:spcPct val="100000"/>
              </a:lnSpc>
              <a:spcBef>
                <a:spcPts val="375"/>
              </a:spcBef>
              <a:tabLst>
                <a:tab pos="2332355" algn="l"/>
              </a:tabLst>
            </a:pPr>
            <a:r>
              <a:rPr sz="2250" spc="85" dirty="0">
                <a:latin typeface="Calibri"/>
                <a:cs typeface="Calibri"/>
              </a:rPr>
              <a:t>Training</a:t>
            </a:r>
            <a:r>
              <a:rPr sz="2250" spc="100" dirty="0">
                <a:latin typeface="Calibri"/>
                <a:cs typeface="Calibri"/>
              </a:rPr>
              <a:t> </a:t>
            </a:r>
            <a:r>
              <a:rPr sz="2250" spc="409" dirty="0">
                <a:latin typeface="Calibri"/>
                <a:cs typeface="Calibri"/>
              </a:rPr>
              <a:t>-</a:t>
            </a:r>
            <a:r>
              <a:rPr sz="2250" dirty="0">
                <a:latin typeface="Calibri"/>
                <a:cs typeface="Calibri"/>
              </a:rPr>
              <a:t>	</a:t>
            </a:r>
            <a:r>
              <a:rPr sz="2250" spc="250" dirty="0">
                <a:latin typeface="Calibri"/>
                <a:cs typeface="Calibri"/>
              </a:rPr>
              <a:t>0.00042995</a:t>
            </a:r>
            <a:endParaRPr sz="2250">
              <a:latin typeface="Calibri"/>
              <a:cs typeface="Calibri"/>
            </a:endParaRPr>
          </a:p>
          <a:p>
            <a:pPr marL="920115">
              <a:lnSpc>
                <a:spcPct val="100000"/>
              </a:lnSpc>
              <a:spcBef>
                <a:spcPts val="375"/>
              </a:spcBef>
            </a:pPr>
            <a:r>
              <a:rPr sz="2250" spc="105" dirty="0">
                <a:latin typeface="Calibri"/>
                <a:cs typeface="Calibri"/>
              </a:rPr>
              <a:t>Validation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459" dirty="0">
                <a:latin typeface="Calibri"/>
                <a:cs typeface="Calibri"/>
              </a:rPr>
              <a:t>-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250" dirty="0">
                <a:latin typeface="Calibri"/>
                <a:cs typeface="Calibri"/>
              </a:rPr>
              <a:t>0.0059</a:t>
            </a:r>
            <a:endParaRPr sz="22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1150" y="1715951"/>
            <a:ext cx="10648949" cy="65912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8818" y="1546291"/>
            <a:ext cx="3708400" cy="114300"/>
            <a:chOff x="2388818" y="1546291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2388818" y="1584391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93315" y="1603441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5532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Inception</a:t>
            </a:r>
            <a:r>
              <a:rPr spc="-520" dirty="0"/>
              <a:t> </a:t>
            </a:r>
            <a:r>
              <a:rPr spc="-855" dirty="0"/>
              <a:t>VGG16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360" y="4040883"/>
            <a:ext cx="123824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360" y="5355333"/>
            <a:ext cx="123824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2360" y="7327008"/>
            <a:ext cx="123824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2360" y="8641458"/>
            <a:ext cx="123824" cy="1238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400" dirty="0">
                <a:latin typeface="Tahoma"/>
                <a:cs typeface="Tahoma"/>
              </a:rPr>
              <a:t>Why</a:t>
            </a:r>
            <a:r>
              <a:rPr b="1" spc="415" dirty="0">
                <a:latin typeface="Tahoma"/>
                <a:cs typeface="Tahoma"/>
              </a:rPr>
              <a:t> </a:t>
            </a:r>
            <a:r>
              <a:rPr spc="-35" dirty="0"/>
              <a:t>Inception</a:t>
            </a:r>
            <a:r>
              <a:rPr spc="-355" dirty="0"/>
              <a:t> </a:t>
            </a:r>
            <a:r>
              <a:rPr spc="-265" dirty="0"/>
              <a:t>VGG16</a:t>
            </a:r>
            <a:r>
              <a:rPr spc="-360" dirty="0"/>
              <a:t> </a:t>
            </a:r>
            <a:r>
              <a:rPr spc="-50" dirty="0"/>
              <a:t>?</a:t>
            </a:r>
          </a:p>
          <a:p>
            <a:pPr>
              <a:lnSpc>
                <a:spcPct val="100000"/>
              </a:lnSpc>
              <a:spcBef>
                <a:spcPts val="3465"/>
              </a:spcBef>
            </a:pPr>
            <a:endParaRPr spc="-50" dirty="0"/>
          </a:p>
          <a:p>
            <a:pPr marL="659765">
              <a:lnSpc>
                <a:spcPct val="100000"/>
              </a:lnSpc>
            </a:pPr>
            <a:r>
              <a:rPr sz="3000" spc="50" dirty="0"/>
              <a:t>Pre-</a:t>
            </a:r>
            <a:r>
              <a:rPr sz="3000" spc="-10" dirty="0"/>
              <a:t>trained</a:t>
            </a:r>
            <a:r>
              <a:rPr sz="3000" spc="-315" dirty="0"/>
              <a:t> </a:t>
            </a:r>
            <a:r>
              <a:rPr sz="3000" spc="-45" dirty="0"/>
              <a:t>on</a:t>
            </a:r>
            <a:r>
              <a:rPr sz="3000" spc="-310" dirty="0"/>
              <a:t> </a:t>
            </a:r>
            <a:r>
              <a:rPr sz="3000" spc="-10" dirty="0"/>
              <a:t>more</a:t>
            </a:r>
            <a:r>
              <a:rPr sz="3000" spc="-310" dirty="0"/>
              <a:t> </a:t>
            </a:r>
            <a:r>
              <a:rPr sz="3000" spc="-35" dirty="0"/>
              <a:t>than</a:t>
            </a:r>
            <a:r>
              <a:rPr sz="3000" spc="-310" dirty="0"/>
              <a:t> </a:t>
            </a:r>
            <a:r>
              <a:rPr sz="3000" spc="-55" dirty="0"/>
              <a:t>a</a:t>
            </a:r>
            <a:r>
              <a:rPr sz="3000" spc="-310" dirty="0"/>
              <a:t> </a:t>
            </a:r>
            <a:r>
              <a:rPr sz="3000" spc="-10" dirty="0"/>
              <a:t>million</a:t>
            </a:r>
            <a:r>
              <a:rPr sz="3000" spc="-310" dirty="0"/>
              <a:t> </a:t>
            </a:r>
            <a:r>
              <a:rPr sz="3000" spc="-10" dirty="0"/>
              <a:t>images</a:t>
            </a:r>
            <a:r>
              <a:rPr sz="3000" spc="-310" dirty="0"/>
              <a:t> </a:t>
            </a:r>
            <a:r>
              <a:rPr sz="3000" dirty="0"/>
              <a:t>from</a:t>
            </a:r>
            <a:r>
              <a:rPr sz="3000" spc="-310" dirty="0"/>
              <a:t> </a:t>
            </a:r>
            <a:r>
              <a:rPr sz="3000" dirty="0"/>
              <a:t>the</a:t>
            </a:r>
            <a:r>
              <a:rPr sz="3000" spc="-310" dirty="0"/>
              <a:t> </a:t>
            </a:r>
            <a:r>
              <a:rPr sz="3000" spc="-60" dirty="0"/>
              <a:t>ImageNet</a:t>
            </a:r>
            <a:r>
              <a:rPr sz="3000" spc="-310" dirty="0"/>
              <a:t> </a:t>
            </a:r>
            <a:r>
              <a:rPr sz="3000" spc="-10" dirty="0"/>
              <a:t>database</a:t>
            </a:r>
            <a:endParaRPr sz="3000"/>
          </a:p>
          <a:p>
            <a:pPr>
              <a:lnSpc>
                <a:spcPct val="100000"/>
              </a:lnSpc>
              <a:spcBef>
                <a:spcPts val="1550"/>
              </a:spcBef>
            </a:pPr>
            <a:endParaRPr sz="3000"/>
          </a:p>
          <a:p>
            <a:pPr marL="659765" marR="5080">
              <a:lnSpc>
                <a:spcPct val="143800"/>
              </a:lnSpc>
            </a:pPr>
            <a:r>
              <a:rPr sz="3000" spc="-30" dirty="0"/>
              <a:t>Consequently,</a:t>
            </a:r>
            <a:r>
              <a:rPr sz="3000" spc="-270" dirty="0"/>
              <a:t> </a:t>
            </a:r>
            <a:r>
              <a:rPr sz="3000" dirty="0"/>
              <a:t>the</a:t>
            </a:r>
            <a:r>
              <a:rPr sz="3000" spc="-270" dirty="0"/>
              <a:t> </a:t>
            </a:r>
            <a:r>
              <a:rPr sz="3000" spc="-10" dirty="0"/>
              <a:t>network</a:t>
            </a:r>
            <a:r>
              <a:rPr sz="3000" spc="-265" dirty="0"/>
              <a:t> </a:t>
            </a:r>
            <a:r>
              <a:rPr sz="3000" spc="-10" dirty="0"/>
              <a:t>has</a:t>
            </a:r>
            <a:r>
              <a:rPr sz="3000" spc="-270" dirty="0"/>
              <a:t> </a:t>
            </a:r>
            <a:r>
              <a:rPr sz="3000" spc="-30" dirty="0"/>
              <a:t>learned</a:t>
            </a:r>
            <a:r>
              <a:rPr sz="3000" spc="-270" dirty="0"/>
              <a:t> </a:t>
            </a:r>
            <a:r>
              <a:rPr sz="3000" dirty="0"/>
              <a:t>rich</a:t>
            </a:r>
            <a:r>
              <a:rPr sz="3000" spc="-265" dirty="0"/>
              <a:t> </a:t>
            </a:r>
            <a:r>
              <a:rPr sz="3000" dirty="0"/>
              <a:t>feature</a:t>
            </a:r>
            <a:r>
              <a:rPr sz="3000" spc="-270" dirty="0"/>
              <a:t> </a:t>
            </a:r>
            <a:r>
              <a:rPr sz="3000" dirty="0"/>
              <a:t>representations</a:t>
            </a:r>
            <a:r>
              <a:rPr sz="3000" spc="-270" dirty="0"/>
              <a:t> </a:t>
            </a:r>
            <a:r>
              <a:rPr sz="3000" dirty="0"/>
              <a:t>for</a:t>
            </a:r>
            <a:r>
              <a:rPr sz="3000" spc="-265" dirty="0"/>
              <a:t> </a:t>
            </a:r>
            <a:r>
              <a:rPr sz="3000" spc="-55" dirty="0"/>
              <a:t>a</a:t>
            </a:r>
            <a:r>
              <a:rPr sz="3000" spc="-270" dirty="0"/>
              <a:t> </a:t>
            </a:r>
            <a:r>
              <a:rPr sz="3000" spc="-25" dirty="0"/>
              <a:t>wide</a:t>
            </a:r>
            <a:r>
              <a:rPr sz="3000" spc="-265" dirty="0"/>
              <a:t> </a:t>
            </a:r>
            <a:r>
              <a:rPr sz="3000" spc="-40" dirty="0"/>
              <a:t>range</a:t>
            </a:r>
            <a:r>
              <a:rPr sz="3000" spc="-270" dirty="0"/>
              <a:t> </a:t>
            </a:r>
            <a:r>
              <a:rPr sz="3000" spc="25" dirty="0"/>
              <a:t>of </a:t>
            </a:r>
            <a:r>
              <a:rPr sz="3000" spc="-10" dirty="0"/>
              <a:t>images</a:t>
            </a:r>
            <a:r>
              <a:rPr sz="3000" spc="-300" dirty="0"/>
              <a:t> </a:t>
            </a:r>
            <a:r>
              <a:rPr sz="3000" spc="-65" dirty="0"/>
              <a:t>and</a:t>
            </a:r>
            <a:r>
              <a:rPr sz="3000" spc="-295" dirty="0"/>
              <a:t> </a:t>
            </a:r>
            <a:r>
              <a:rPr sz="3000" spc="-20" dirty="0"/>
              <a:t>hence,</a:t>
            </a:r>
            <a:r>
              <a:rPr sz="3000" spc="-300" dirty="0"/>
              <a:t> </a:t>
            </a:r>
            <a:r>
              <a:rPr sz="3000" spc="-10" dirty="0"/>
              <a:t>aligns</a:t>
            </a:r>
            <a:r>
              <a:rPr sz="3000" spc="-295" dirty="0"/>
              <a:t> </a:t>
            </a:r>
            <a:r>
              <a:rPr sz="3000" dirty="0"/>
              <a:t>perfectly</a:t>
            </a:r>
            <a:r>
              <a:rPr sz="3000" spc="-300" dirty="0"/>
              <a:t> </a:t>
            </a:r>
            <a:r>
              <a:rPr sz="3000" spc="-10" dirty="0"/>
              <a:t>with</a:t>
            </a:r>
            <a:r>
              <a:rPr sz="3000" spc="-295" dirty="0"/>
              <a:t> </a:t>
            </a:r>
            <a:r>
              <a:rPr sz="3000" dirty="0"/>
              <a:t>the</a:t>
            </a:r>
            <a:r>
              <a:rPr sz="3000" spc="-295" dirty="0"/>
              <a:t> </a:t>
            </a:r>
            <a:r>
              <a:rPr sz="3000" spc="-30" dirty="0"/>
              <a:t>demands</a:t>
            </a:r>
            <a:r>
              <a:rPr sz="3000" spc="-300" dirty="0"/>
              <a:t> </a:t>
            </a:r>
            <a:r>
              <a:rPr sz="3000" spc="50" dirty="0"/>
              <a:t>of</a:t>
            </a:r>
            <a:r>
              <a:rPr sz="3000" spc="-295" dirty="0"/>
              <a:t> </a:t>
            </a:r>
            <a:r>
              <a:rPr sz="3000" spc="-30" dirty="0"/>
              <a:t>our</a:t>
            </a:r>
            <a:r>
              <a:rPr sz="3000" spc="-300" dirty="0"/>
              <a:t> </a:t>
            </a:r>
            <a:r>
              <a:rPr sz="3000" dirty="0"/>
              <a:t>VNPR</a:t>
            </a:r>
            <a:r>
              <a:rPr sz="3000" spc="-295" dirty="0"/>
              <a:t> </a:t>
            </a:r>
            <a:r>
              <a:rPr sz="3000" spc="-10" dirty="0"/>
              <a:t>project.</a:t>
            </a:r>
            <a:endParaRPr sz="3000"/>
          </a:p>
          <a:p>
            <a:pPr>
              <a:lnSpc>
                <a:spcPct val="100000"/>
              </a:lnSpc>
              <a:spcBef>
                <a:spcPts val="3130"/>
              </a:spcBef>
            </a:pPr>
            <a:endParaRPr sz="3000"/>
          </a:p>
          <a:p>
            <a:pPr marL="659765">
              <a:lnSpc>
                <a:spcPct val="100000"/>
              </a:lnSpc>
            </a:pPr>
            <a:r>
              <a:rPr sz="3000" dirty="0"/>
              <a:t>Simple</a:t>
            </a:r>
            <a:r>
              <a:rPr sz="3000" spc="-280" dirty="0"/>
              <a:t> </a:t>
            </a:r>
            <a:r>
              <a:rPr sz="3000" spc="-10" dirty="0"/>
              <a:t>yet</a:t>
            </a:r>
            <a:r>
              <a:rPr sz="3000" spc="-280" dirty="0"/>
              <a:t> </a:t>
            </a:r>
            <a:r>
              <a:rPr sz="3000" spc="50" dirty="0"/>
              <a:t>effective</a:t>
            </a:r>
            <a:r>
              <a:rPr sz="3000" spc="-280" dirty="0"/>
              <a:t> </a:t>
            </a:r>
            <a:r>
              <a:rPr sz="3000" dirty="0"/>
              <a:t>to</a:t>
            </a:r>
            <a:r>
              <a:rPr sz="3000" spc="-280" dirty="0"/>
              <a:t> </a:t>
            </a:r>
            <a:r>
              <a:rPr sz="3000" dirty="0"/>
              <a:t>execute</a:t>
            </a:r>
            <a:r>
              <a:rPr sz="3000" spc="-280" dirty="0"/>
              <a:t> </a:t>
            </a:r>
            <a:r>
              <a:rPr sz="3000" spc="-65" dirty="0"/>
              <a:t>and</a:t>
            </a:r>
            <a:r>
              <a:rPr sz="3000" spc="-280" dirty="0"/>
              <a:t> </a:t>
            </a:r>
            <a:r>
              <a:rPr sz="3000" spc="-10" dirty="0"/>
              <a:t>achieved</a:t>
            </a:r>
            <a:r>
              <a:rPr sz="3000" spc="-280" dirty="0"/>
              <a:t> </a:t>
            </a:r>
            <a:r>
              <a:rPr sz="3000" dirty="0"/>
              <a:t>better</a:t>
            </a:r>
            <a:r>
              <a:rPr sz="3000" spc="-280" dirty="0"/>
              <a:t> </a:t>
            </a:r>
            <a:r>
              <a:rPr sz="3000" spc="-10" dirty="0"/>
              <a:t>accuracy</a:t>
            </a:r>
            <a:endParaRPr sz="3000"/>
          </a:p>
          <a:p>
            <a:pPr>
              <a:lnSpc>
                <a:spcPct val="100000"/>
              </a:lnSpc>
              <a:spcBef>
                <a:spcPts val="3130"/>
              </a:spcBef>
            </a:pPr>
            <a:endParaRPr sz="3000"/>
          </a:p>
          <a:p>
            <a:pPr marL="659765">
              <a:lnSpc>
                <a:spcPct val="100000"/>
              </a:lnSpc>
            </a:pPr>
            <a:r>
              <a:rPr sz="3000" dirty="0"/>
              <a:t>For</a:t>
            </a:r>
            <a:r>
              <a:rPr sz="3000" spc="-270" dirty="0"/>
              <a:t> </a:t>
            </a:r>
            <a:r>
              <a:rPr sz="3000" spc="-30" dirty="0"/>
              <a:t>VNPR,</a:t>
            </a:r>
            <a:r>
              <a:rPr sz="3000" spc="-265" dirty="0"/>
              <a:t> </a:t>
            </a:r>
            <a:r>
              <a:rPr sz="3000" spc="-50" dirty="0"/>
              <a:t>added</a:t>
            </a:r>
            <a:r>
              <a:rPr sz="3000" spc="-270" dirty="0"/>
              <a:t> </a:t>
            </a:r>
            <a:r>
              <a:rPr sz="3000" spc="-55" dirty="0"/>
              <a:t>a</a:t>
            </a:r>
            <a:r>
              <a:rPr sz="3000" spc="-265" dirty="0"/>
              <a:t> </a:t>
            </a:r>
            <a:r>
              <a:rPr sz="3000" dirty="0"/>
              <a:t>custom</a:t>
            </a:r>
            <a:r>
              <a:rPr sz="3000" spc="-270" dirty="0"/>
              <a:t> </a:t>
            </a:r>
            <a:r>
              <a:rPr sz="3000" spc="-50" dirty="0"/>
              <a:t>head</a:t>
            </a:r>
            <a:r>
              <a:rPr sz="3000" spc="-265" dirty="0"/>
              <a:t> </a:t>
            </a:r>
            <a:r>
              <a:rPr sz="3000" dirty="0"/>
              <a:t>to</a:t>
            </a:r>
            <a:r>
              <a:rPr sz="3000" spc="-265" dirty="0"/>
              <a:t> </a:t>
            </a:r>
            <a:r>
              <a:rPr sz="3000" dirty="0"/>
              <a:t>fine-</a:t>
            </a:r>
            <a:r>
              <a:rPr sz="3000" spc="-20" dirty="0"/>
              <a:t>tune</a:t>
            </a:r>
            <a:r>
              <a:rPr sz="3000" spc="-270" dirty="0"/>
              <a:t> </a:t>
            </a:r>
            <a:r>
              <a:rPr sz="3000" dirty="0"/>
              <a:t>the</a:t>
            </a:r>
            <a:r>
              <a:rPr sz="3000" spc="-265" dirty="0"/>
              <a:t> </a:t>
            </a:r>
            <a:r>
              <a:rPr sz="3000" spc="-25" dirty="0"/>
              <a:t>model</a:t>
            </a:r>
            <a:r>
              <a:rPr sz="3000" spc="-270" dirty="0"/>
              <a:t> </a:t>
            </a:r>
            <a:r>
              <a:rPr sz="3000" dirty="0"/>
              <a:t>that</a:t>
            </a:r>
            <a:r>
              <a:rPr sz="3000" spc="-265" dirty="0"/>
              <a:t> </a:t>
            </a:r>
            <a:r>
              <a:rPr sz="3000" dirty="0"/>
              <a:t>includes</a:t>
            </a:r>
            <a:r>
              <a:rPr sz="3000" spc="-265" dirty="0"/>
              <a:t> </a:t>
            </a:r>
            <a:r>
              <a:rPr sz="3000" spc="-105" dirty="0"/>
              <a:t>3</a:t>
            </a:r>
            <a:r>
              <a:rPr sz="3000" spc="-270" dirty="0"/>
              <a:t> </a:t>
            </a:r>
            <a:r>
              <a:rPr sz="3000" dirty="0"/>
              <a:t>dense</a:t>
            </a:r>
            <a:r>
              <a:rPr sz="3000" spc="-265" dirty="0"/>
              <a:t> </a:t>
            </a:r>
            <a:r>
              <a:rPr sz="3000" spc="-10" dirty="0"/>
              <a:t>layers.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8985" y="1393891"/>
            <a:ext cx="3708400" cy="114300"/>
            <a:chOff x="1048985" y="1393891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1048985" y="1470091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3482" y="1451041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9912" y="585851"/>
            <a:ext cx="20828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Cont...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1857561"/>
            <a:ext cx="123824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074" y="5143686"/>
            <a:ext cx="123824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2074" y="8429811"/>
            <a:ext cx="123824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63551" y="1444791"/>
            <a:ext cx="7481570" cy="856932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75"/>
              </a:spcBef>
            </a:pP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Compilation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000">
              <a:latin typeface="Tahoma"/>
              <a:cs typeface="Tahoma"/>
            </a:endParaRPr>
          </a:p>
          <a:p>
            <a:pPr marL="1650364" marR="5080">
              <a:lnSpc>
                <a:spcPts val="5180"/>
              </a:lnSpc>
              <a:spcBef>
                <a:spcPts val="430"/>
              </a:spcBef>
            </a:pPr>
            <a:r>
              <a:rPr sz="3000" spc="100" dirty="0">
                <a:solidFill>
                  <a:srgbClr val="FFFFFF"/>
                </a:solidFill>
                <a:latin typeface="Tahoma"/>
                <a:cs typeface="Tahoma"/>
              </a:rPr>
              <a:t>Loss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function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Squared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Error </a:t>
            </a:r>
            <a:r>
              <a:rPr sz="3000" spc="-30" dirty="0">
                <a:solidFill>
                  <a:srgbClr val="FFFFFF"/>
                </a:solidFill>
                <a:latin typeface="Tahoma"/>
                <a:cs typeface="Tahoma"/>
              </a:rPr>
              <a:t>Optimizer</a:t>
            </a:r>
            <a:r>
              <a:rPr sz="300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Adam</a:t>
            </a:r>
            <a:endParaRPr sz="3000">
              <a:latin typeface="Tahoma"/>
              <a:cs typeface="Tahoma"/>
            </a:endParaRPr>
          </a:p>
          <a:p>
            <a:pPr marL="1650364">
              <a:lnSpc>
                <a:spcPct val="100000"/>
              </a:lnSpc>
              <a:spcBef>
                <a:spcPts val="1135"/>
              </a:spcBef>
            </a:pP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0.0001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2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Summary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000">
              <a:latin typeface="Tahoma"/>
              <a:cs typeface="Tahoma"/>
            </a:endParaRPr>
          </a:p>
          <a:p>
            <a:pPr marL="1650364" marR="1155065">
              <a:lnSpc>
                <a:spcPts val="5180"/>
              </a:lnSpc>
              <a:spcBef>
                <a:spcPts val="430"/>
              </a:spcBef>
            </a:pP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Total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params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27385442 </a:t>
            </a:r>
            <a:r>
              <a:rPr sz="3000" spc="-35" dirty="0">
                <a:solidFill>
                  <a:srgbClr val="FFFFFF"/>
                </a:solidFill>
                <a:latin typeface="Tahoma"/>
                <a:cs typeface="Tahoma"/>
              </a:rPr>
              <a:t>Trainable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params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40" dirty="0">
                <a:solidFill>
                  <a:srgbClr val="FFFFFF"/>
                </a:solidFill>
                <a:latin typeface="Tahoma"/>
                <a:cs typeface="Tahoma"/>
              </a:rPr>
              <a:t>12670754</a:t>
            </a:r>
            <a:endParaRPr sz="3000">
              <a:latin typeface="Tahoma"/>
              <a:cs typeface="Tahoma"/>
            </a:endParaRPr>
          </a:p>
          <a:p>
            <a:pPr marL="1725930">
              <a:lnSpc>
                <a:spcPct val="100000"/>
              </a:lnSpc>
              <a:spcBef>
                <a:spcPts val="1135"/>
              </a:spcBef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Non-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trainable</a:t>
            </a:r>
            <a:r>
              <a:rPr sz="300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params</a:t>
            </a:r>
            <a:r>
              <a:rPr sz="300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80" dirty="0">
                <a:solidFill>
                  <a:srgbClr val="FFFFFF"/>
                </a:solidFill>
                <a:latin typeface="Tahoma"/>
                <a:cs typeface="Tahoma"/>
              </a:rPr>
              <a:t>14714688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2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1217930" algn="l"/>
              </a:tabLst>
            </a:pP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</a:rPr>
              <a:t>Training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000">
              <a:latin typeface="Tahoma"/>
              <a:cs typeface="Tahoma"/>
            </a:endParaRPr>
          </a:p>
          <a:p>
            <a:pPr marL="1725930" marR="3357245">
              <a:lnSpc>
                <a:spcPts val="5180"/>
              </a:lnSpc>
              <a:spcBef>
                <a:spcPts val="229"/>
              </a:spcBef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Batch</a:t>
            </a:r>
            <a:r>
              <a:rPr sz="3000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3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22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10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Epochs</a:t>
            </a:r>
            <a:r>
              <a:rPr sz="3000" spc="-2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8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000" spc="-2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200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273355"/>
            <a:ext cx="476249" cy="380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012566"/>
            <a:ext cx="476249" cy="380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824584"/>
            <a:ext cx="476249" cy="380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2231" y="1759803"/>
            <a:ext cx="10715624" cy="65912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652400"/>
            <a:ext cx="5069205" cy="199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900"/>
              </a:lnSpc>
            </a:pPr>
            <a:r>
              <a:rPr sz="6300" spc="509" dirty="0">
                <a:solidFill>
                  <a:srgbClr val="000000"/>
                </a:solidFill>
                <a:latin typeface="Calibri"/>
                <a:cs typeface="Calibri"/>
              </a:rPr>
              <a:t>Performance </a:t>
            </a:r>
            <a:r>
              <a:rPr sz="6300" spc="475" dirty="0">
                <a:solidFill>
                  <a:srgbClr val="000000"/>
                </a:solidFill>
                <a:latin typeface="Calibri"/>
                <a:cs typeface="Calibri"/>
              </a:rPr>
              <a:t>Metrics</a:t>
            </a:r>
            <a:endParaRPr sz="6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4020" y="4227691"/>
            <a:ext cx="5464810" cy="2728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150" dirty="0">
                <a:latin typeface="Calibri"/>
                <a:cs typeface="Calibri"/>
              </a:rPr>
              <a:t>loss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30" dirty="0">
                <a:latin typeface="Calibri"/>
                <a:cs typeface="Calibri"/>
              </a:rPr>
              <a:t>is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10" dirty="0">
                <a:latin typeface="Calibri"/>
                <a:cs typeface="Calibri"/>
              </a:rPr>
              <a:t>inversely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00" dirty="0">
                <a:latin typeface="Calibri"/>
                <a:cs typeface="Calibri"/>
              </a:rPr>
              <a:t>proportional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25" dirty="0">
                <a:latin typeface="Calibri"/>
                <a:cs typeface="Calibri"/>
              </a:rPr>
              <a:t>to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70" dirty="0">
                <a:latin typeface="Calibri"/>
                <a:cs typeface="Calibri"/>
              </a:rPr>
              <a:t>learning</a:t>
            </a: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13199"/>
              </a:lnSpc>
              <a:spcBef>
                <a:spcPts val="1614"/>
              </a:spcBef>
            </a:pPr>
            <a:r>
              <a:rPr sz="2250" spc="180" dirty="0">
                <a:latin typeface="Calibri"/>
                <a:cs typeface="Calibri"/>
              </a:rPr>
              <a:t>epoch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50" dirty="0">
                <a:latin typeface="Calibri"/>
                <a:cs typeface="Calibri"/>
              </a:rPr>
              <a:t>loss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30" dirty="0">
                <a:latin typeface="Calibri"/>
                <a:cs typeface="Calibri"/>
              </a:rPr>
              <a:t>is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45" dirty="0">
                <a:latin typeface="Calibri"/>
                <a:cs typeface="Calibri"/>
              </a:rPr>
              <a:t>decreasing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10" dirty="0">
                <a:latin typeface="Calibri"/>
                <a:cs typeface="Calibri"/>
              </a:rPr>
              <a:t>over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14" dirty="0">
                <a:latin typeface="Calibri"/>
                <a:cs typeface="Calibri"/>
              </a:rPr>
              <a:t>time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45" dirty="0">
                <a:latin typeface="Calibri"/>
                <a:cs typeface="Calibri"/>
              </a:rPr>
              <a:t>and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05" dirty="0">
                <a:latin typeface="Calibri"/>
                <a:cs typeface="Calibri"/>
              </a:rPr>
              <a:t>is </a:t>
            </a:r>
            <a:r>
              <a:rPr sz="2250" spc="90" dirty="0">
                <a:latin typeface="Calibri"/>
                <a:cs typeface="Calibri"/>
              </a:rPr>
              <a:t>relatively </a:t>
            </a:r>
            <a:r>
              <a:rPr sz="2250" spc="40" dirty="0">
                <a:latin typeface="Calibri"/>
                <a:cs typeface="Calibri"/>
              </a:rPr>
              <a:t>low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2250" spc="180" dirty="0">
                <a:latin typeface="Calibri"/>
                <a:cs typeface="Calibri"/>
              </a:rPr>
              <a:t>epoch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50" dirty="0">
                <a:latin typeface="Calibri"/>
                <a:cs typeface="Calibri"/>
              </a:rPr>
              <a:t>loss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-50" dirty="0">
                <a:latin typeface="Calibri"/>
                <a:cs typeface="Calibri"/>
              </a:rPr>
              <a:t>:</a:t>
            </a:r>
            <a:endParaRPr sz="2250">
              <a:latin typeface="Calibri"/>
              <a:cs typeface="Calibri"/>
            </a:endParaRPr>
          </a:p>
          <a:p>
            <a:pPr marL="920115">
              <a:lnSpc>
                <a:spcPct val="100000"/>
              </a:lnSpc>
              <a:spcBef>
                <a:spcPts val="375"/>
              </a:spcBef>
              <a:tabLst>
                <a:tab pos="2332355" algn="l"/>
              </a:tabLst>
            </a:pPr>
            <a:r>
              <a:rPr sz="2250" spc="85" dirty="0">
                <a:latin typeface="Calibri"/>
                <a:cs typeface="Calibri"/>
              </a:rPr>
              <a:t>Training</a:t>
            </a:r>
            <a:r>
              <a:rPr sz="2250" spc="100" dirty="0">
                <a:latin typeface="Calibri"/>
                <a:cs typeface="Calibri"/>
              </a:rPr>
              <a:t> </a:t>
            </a:r>
            <a:r>
              <a:rPr sz="2250" spc="409" dirty="0">
                <a:latin typeface="Calibri"/>
                <a:cs typeface="Calibri"/>
              </a:rPr>
              <a:t>-</a:t>
            </a:r>
            <a:r>
              <a:rPr sz="2250" dirty="0">
                <a:latin typeface="Calibri"/>
                <a:cs typeface="Calibri"/>
              </a:rPr>
              <a:t>	</a:t>
            </a:r>
            <a:r>
              <a:rPr sz="2250" spc="114" dirty="0">
                <a:latin typeface="Calibri"/>
                <a:cs typeface="Calibri"/>
              </a:rPr>
              <a:t>0.00012301</a:t>
            </a:r>
            <a:endParaRPr sz="2250">
              <a:latin typeface="Calibri"/>
              <a:cs typeface="Calibri"/>
            </a:endParaRPr>
          </a:p>
          <a:p>
            <a:pPr marL="920115">
              <a:lnSpc>
                <a:spcPct val="100000"/>
              </a:lnSpc>
              <a:spcBef>
                <a:spcPts val="375"/>
              </a:spcBef>
            </a:pPr>
            <a:r>
              <a:rPr sz="2250" spc="105" dirty="0">
                <a:latin typeface="Calibri"/>
                <a:cs typeface="Calibri"/>
              </a:rPr>
              <a:t>Validation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459" dirty="0">
                <a:latin typeface="Calibri"/>
                <a:cs typeface="Calibri"/>
              </a:rPr>
              <a:t>-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220" dirty="0">
                <a:latin typeface="Calibri"/>
                <a:cs typeface="Calibri"/>
              </a:rPr>
              <a:t>0.0067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8818" y="1470091"/>
            <a:ext cx="3708400" cy="114300"/>
            <a:chOff x="2388818" y="1470091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2388818" y="1527241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93315" y="1527241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54455" y="509651"/>
            <a:ext cx="541210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Sequential</a:t>
            </a:r>
            <a:r>
              <a:rPr spc="-505" dirty="0"/>
              <a:t> Model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224" y="2132364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224" y="3618264"/>
            <a:ext cx="142875" cy="142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224" y="5104164"/>
            <a:ext cx="142875" cy="142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224" y="8818913"/>
            <a:ext cx="142875" cy="1428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750020" y="1897446"/>
            <a:ext cx="12670155" cy="7973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5" dirty="0">
                <a:solidFill>
                  <a:srgbClr val="FFFFFF"/>
                </a:solidFill>
                <a:latin typeface="Tahoma"/>
                <a:cs typeface="Tahoma"/>
              </a:rPr>
              <a:t>Introduce</a:t>
            </a:r>
            <a:r>
              <a:rPr sz="340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40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Sequential</a:t>
            </a:r>
            <a:r>
              <a:rPr sz="340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40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34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340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alternative</a:t>
            </a:r>
            <a:r>
              <a:rPr sz="340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approach</a:t>
            </a:r>
            <a:r>
              <a:rPr sz="340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4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Tahoma"/>
                <a:cs typeface="Tahoma"/>
              </a:rPr>
              <a:t>VNPR</a:t>
            </a:r>
            <a:endParaRPr sz="3400">
              <a:latin typeface="Tahoma"/>
              <a:cs typeface="Tahoma"/>
            </a:endParaRPr>
          </a:p>
          <a:p>
            <a:pPr marL="12700" marR="3249930">
              <a:lnSpc>
                <a:spcPts val="11700"/>
              </a:lnSpc>
              <a:spcBef>
                <a:spcPts val="1660"/>
              </a:spcBef>
            </a:pP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Total</a:t>
            </a:r>
            <a:r>
              <a:rPr sz="3400" spc="-3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30" dirty="0">
                <a:solidFill>
                  <a:srgbClr val="FFFFFF"/>
                </a:solidFill>
                <a:latin typeface="Tahoma"/>
                <a:cs typeface="Tahoma"/>
              </a:rPr>
              <a:t>Trainable</a:t>
            </a:r>
            <a:r>
              <a:rPr sz="3400" spc="-3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parameters:</a:t>
            </a:r>
            <a:r>
              <a:rPr sz="3400" spc="-3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65" dirty="0">
                <a:solidFill>
                  <a:srgbClr val="FFFFFF"/>
                </a:solidFill>
                <a:latin typeface="Tahoma"/>
                <a:cs typeface="Tahoma"/>
              </a:rPr>
              <a:t>8411460</a:t>
            </a:r>
            <a:r>
              <a:rPr sz="3400" spc="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3400" spc="-3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365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r>
              <a:rPr sz="3400" spc="-3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layers </a:t>
            </a:r>
            <a:r>
              <a:rPr sz="3400" spc="-5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4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Compilation</a:t>
            </a:r>
            <a:r>
              <a:rPr sz="340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  <a:p>
            <a:pPr marL="2300605">
              <a:lnSpc>
                <a:spcPct val="100000"/>
              </a:lnSpc>
              <a:spcBef>
                <a:spcPts val="110"/>
              </a:spcBef>
            </a:pPr>
            <a:r>
              <a:rPr sz="3400" spc="114" dirty="0">
                <a:solidFill>
                  <a:srgbClr val="FFFFFF"/>
                </a:solidFill>
                <a:latin typeface="Tahoma"/>
                <a:cs typeface="Tahoma"/>
              </a:rPr>
              <a:t>Loss</a:t>
            </a:r>
            <a:r>
              <a:rPr sz="340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function</a:t>
            </a:r>
            <a:r>
              <a:rPr sz="340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40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90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340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Tahoma"/>
                <a:cs typeface="Tahoma"/>
              </a:rPr>
              <a:t>Squared</a:t>
            </a:r>
            <a:r>
              <a:rPr sz="340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Error</a:t>
            </a:r>
            <a:endParaRPr sz="3400">
              <a:latin typeface="Tahoma"/>
              <a:cs typeface="Tahoma"/>
            </a:endParaRPr>
          </a:p>
          <a:p>
            <a:pPr marL="2300605" marR="6160770">
              <a:lnSpc>
                <a:spcPct val="143400"/>
              </a:lnSpc>
            </a:pPr>
            <a:r>
              <a:rPr sz="3400" spc="-25" dirty="0">
                <a:solidFill>
                  <a:srgbClr val="FFFFFF"/>
                </a:solidFill>
                <a:latin typeface="Tahoma"/>
                <a:cs typeface="Tahoma"/>
              </a:rPr>
              <a:t>Optimizer</a:t>
            </a:r>
            <a:r>
              <a:rPr sz="3400" spc="-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400" spc="-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20" dirty="0">
                <a:solidFill>
                  <a:srgbClr val="FFFFFF"/>
                </a:solidFill>
                <a:latin typeface="Tahoma"/>
                <a:cs typeface="Tahoma"/>
              </a:rPr>
              <a:t>Adam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Learning</a:t>
            </a:r>
            <a:r>
              <a:rPr sz="3400" spc="-3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10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sz="3400" spc="-3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400" spc="-3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Tahoma"/>
                <a:cs typeface="Tahoma"/>
              </a:rPr>
              <a:t>0.0001</a:t>
            </a: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15"/>
              </a:spcBef>
            </a:pPr>
            <a:endParaRPr sz="3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400" spc="-5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400" spc="-3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Tahoma"/>
                <a:cs typeface="Tahoma"/>
              </a:rPr>
              <a:t>Training</a:t>
            </a:r>
            <a:r>
              <a:rPr sz="340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  <a:p>
            <a:pPr marL="1782445">
              <a:lnSpc>
                <a:spcPct val="100000"/>
              </a:lnSpc>
              <a:spcBef>
                <a:spcPts val="1770"/>
              </a:spcBef>
            </a:pPr>
            <a:r>
              <a:rPr sz="3400" spc="50" dirty="0">
                <a:solidFill>
                  <a:srgbClr val="FFFFFF"/>
                </a:solidFill>
                <a:latin typeface="Tahoma"/>
                <a:cs typeface="Tahoma"/>
              </a:rPr>
              <a:t>Batch</a:t>
            </a:r>
            <a:r>
              <a:rPr sz="3400" spc="-3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3400" spc="-3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400" spc="-3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31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3400" spc="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3400" spc="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50" dirty="0">
                <a:solidFill>
                  <a:srgbClr val="FFFFFF"/>
                </a:solidFill>
                <a:latin typeface="Tahoma"/>
                <a:cs typeface="Tahoma"/>
              </a:rPr>
              <a:t>Epochs</a:t>
            </a:r>
            <a:r>
              <a:rPr sz="3400" spc="-3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3400" spc="-3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25" dirty="0">
                <a:solidFill>
                  <a:srgbClr val="FFFFFF"/>
                </a:solidFill>
                <a:latin typeface="Tahoma"/>
                <a:cs typeface="Tahoma"/>
              </a:rPr>
              <a:t>100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273356"/>
            <a:ext cx="476249" cy="380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012568"/>
            <a:ext cx="476249" cy="380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824584"/>
            <a:ext cx="476249" cy="3809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24956" y="1634350"/>
            <a:ext cx="10725149" cy="65912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652401"/>
            <a:ext cx="5069205" cy="1992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900"/>
              </a:lnSpc>
            </a:pPr>
            <a:r>
              <a:rPr sz="6300" spc="509" dirty="0">
                <a:solidFill>
                  <a:srgbClr val="000000"/>
                </a:solidFill>
                <a:latin typeface="Calibri"/>
                <a:cs typeface="Calibri"/>
              </a:rPr>
              <a:t>Performance </a:t>
            </a:r>
            <a:r>
              <a:rPr sz="6300" spc="475" dirty="0">
                <a:solidFill>
                  <a:srgbClr val="000000"/>
                </a:solidFill>
                <a:latin typeface="Calibri"/>
                <a:cs typeface="Calibri"/>
              </a:rPr>
              <a:t>Metrics</a:t>
            </a:r>
            <a:endParaRPr sz="6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74020" y="4227693"/>
            <a:ext cx="5464810" cy="2728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150" dirty="0">
                <a:latin typeface="Calibri"/>
                <a:cs typeface="Calibri"/>
              </a:rPr>
              <a:t>loss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30" dirty="0">
                <a:latin typeface="Calibri"/>
                <a:cs typeface="Calibri"/>
              </a:rPr>
              <a:t>is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10" dirty="0">
                <a:latin typeface="Calibri"/>
                <a:cs typeface="Calibri"/>
              </a:rPr>
              <a:t>inversely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00" dirty="0">
                <a:latin typeface="Calibri"/>
                <a:cs typeface="Calibri"/>
              </a:rPr>
              <a:t>proportional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25" dirty="0">
                <a:latin typeface="Calibri"/>
                <a:cs typeface="Calibri"/>
              </a:rPr>
              <a:t>to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70" dirty="0">
                <a:latin typeface="Calibri"/>
                <a:cs typeface="Calibri"/>
              </a:rPr>
              <a:t>learning</a:t>
            </a: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13199"/>
              </a:lnSpc>
              <a:spcBef>
                <a:spcPts val="1614"/>
              </a:spcBef>
            </a:pPr>
            <a:r>
              <a:rPr sz="2250" spc="180" dirty="0">
                <a:latin typeface="Calibri"/>
                <a:cs typeface="Calibri"/>
              </a:rPr>
              <a:t>epoch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50" dirty="0">
                <a:latin typeface="Calibri"/>
                <a:cs typeface="Calibri"/>
              </a:rPr>
              <a:t>loss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30" dirty="0">
                <a:latin typeface="Calibri"/>
                <a:cs typeface="Calibri"/>
              </a:rPr>
              <a:t>is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45" dirty="0">
                <a:latin typeface="Calibri"/>
                <a:cs typeface="Calibri"/>
              </a:rPr>
              <a:t>decreasing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10" dirty="0">
                <a:latin typeface="Calibri"/>
                <a:cs typeface="Calibri"/>
              </a:rPr>
              <a:t>over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14" dirty="0">
                <a:latin typeface="Calibri"/>
                <a:cs typeface="Calibri"/>
              </a:rPr>
              <a:t>time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45" dirty="0">
                <a:latin typeface="Calibri"/>
                <a:cs typeface="Calibri"/>
              </a:rPr>
              <a:t>and</a:t>
            </a:r>
            <a:r>
              <a:rPr sz="2250" spc="95" dirty="0">
                <a:latin typeface="Calibri"/>
                <a:cs typeface="Calibri"/>
              </a:rPr>
              <a:t> </a:t>
            </a:r>
            <a:r>
              <a:rPr sz="2250" spc="105" dirty="0">
                <a:latin typeface="Calibri"/>
                <a:cs typeface="Calibri"/>
              </a:rPr>
              <a:t>is </a:t>
            </a:r>
            <a:r>
              <a:rPr sz="2250" spc="90" dirty="0">
                <a:latin typeface="Calibri"/>
                <a:cs typeface="Calibri"/>
              </a:rPr>
              <a:t>relatively </a:t>
            </a:r>
            <a:r>
              <a:rPr sz="2250" spc="40" dirty="0">
                <a:latin typeface="Calibri"/>
                <a:cs typeface="Calibri"/>
              </a:rPr>
              <a:t>low</a:t>
            </a:r>
            <a:endParaRPr sz="2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2250" spc="180" dirty="0">
                <a:latin typeface="Calibri"/>
                <a:cs typeface="Calibri"/>
              </a:rPr>
              <a:t>epoch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150" dirty="0">
                <a:latin typeface="Calibri"/>
                <a:cs typeface="Calibri"/>
              </a:rPr>
              <a:t>loss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-50" dirty="0">
                <a:latin typeface="Calibri"/>
                <a:cs typeface="Calibri"/>
              </a:rPr>
              <a:t>:</a:t>
            </a:r>
            <a:endParaRPr sz="2250">
              <a:latin typeface="Calibri"/>
              <a:cs typeface="Calibri"/>
            </a:endParaRPr>
          </a:p>
          <a:p>
            <a:pPr marL="920115">
              <a:lnSpc>
                <a:spcPct val="100000"/>
              </a:lnSpc>
              <a:spcBef>
                <a:spcPts val="375"/>
              </a:spcBef>
              <a:tabLst>
                <a:tab pos="2332355" algn="l"/>
              </a:tabLst>
            </a:pPr>
            <a:r>
              <a:rPr sz="2250" spc="85" dirty="0">
                <a:latin typeface="Calibri"/>
                <a:cs typeface="Calibri"/>
              </a:rPr>
              <a:t>Training</a:t>
            </a:r>
            <a:r>
              <a:rPr sz="2250" spc="100" dirty="0">
                <a:latin typeface="Calibri"/>
                <a:cs typeface="Calibri"/>
              </a:rPr>
              <a:t> </a:t>
            </a:r>
            <a:r>
              <a:rPr sz="2250" spc="409" dirty="0">
                <a:latin typeface="Calibri"/>
                <a:cs typeface="Calibri"/>
              </a:rPr>
              <a:t>-</a:t>
            </a:r>
            <a:r>
              <a:rPr sz="2250" dirty="0">
                <a:latin typeface="Calibri"/>
                <a:cs typeface="Calibri"/>
              </a:rPr>
              <a:t>	</a:t>
            </a:r>
            <a:r>
              <a:rPr sz="2250" spc="180" dirty="0">
                <a:latin typeface="Calibri"/>
                <a:cs typeface="Calibri"/>
              </a:rPr>
              <a:t>0.0006613</a:t>
            </a:r>
            <a:endParaRPr sz="2250">
              <a:latin typeface="Calibri"/>
              <a:cs typeface="Calibri"/>
            </a:endParaRPr>
          </a:p>
          <a:p>
            <a:pPr marL="920115">
              <a:lnSpc>
                <a:spcPct val="100000"/>
              </a:lnSpc>
              <a:spcBef>
                <a:spcPts val="375"/>
              </a:spcBef>
            </a:pPr>
            <a:r>
              <a:rPr sz="2250" spc="105" dirty="0">
                <a:latin typeface="Calibri"/>
                <a:cs typeface="Calibri"/>
              </a:rPr>
              <a:t>Validation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459" dirty="0">
                <a:latin typeface="Calibri"/>
                <a:cs typeface="Calibri"/>
              </a:rPr>
              <a:t>-</a:t>
            </a:r>
            <a:r>
              <a:rPr sz="2250" spc="90" dirty="0">
                <a:latin typeface="Calibri"/>
                <a:cs typeface="Calibri"/>
              </a:rPr>
              <a:t> </a:t>
            </a:r>
            <a:r>
              <a:rPr sz="2250" spc="250" dirty="0">
                <a:latin typeface="Calibri"/>
                <a:cs typeface="Calibri"/>
              </a:rPr>
              <a:t>0.0094</a:t>
            </a:r>
            <a:endParaRPr sz="2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86413" y="1546291"/>
            <a:ext cx="3708400" cy="114300"/>
            <a:chOff x="3986413" y="1546291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3986413" y="1584391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90909" y="1603441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4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448" y="2575234"/>
            <a:ext cx="9458324" cy="60674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84594" y="3070031"/>
            <a:ext cx="7000874" cy="20764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17772" y="5608127"/>
            <a:ext cx="6734174" cy="26003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582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Prediction</a:t>
            </a:r>
            <a:r>
              <a:rPr spc="-505" dirty="0"/>
              <a:t> </a:t>
            </a:r>
            <a:r>
              <a:rPr spc="-445" dirty="0"/>
              <a:t>(Inception</a:t>
            </a:r>
            <a:r>
              <a:rPr spc="-505" dirty="0"/>
              <a:t> </a:t>
            </a:r>
            <a:r>
              <a:rPr spc="-400" dirty="0"/>
              <a:t>ResNetV2)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1916" y="1565341"/>
            <a:ext cx="3708400" cy="114300"/>
            <a:chOff x="2881916" y="1565341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2881916" y="1622491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86413" y="1622491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021" y="2617051"/>
            <a:ext cx="9496424" cy="61055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82473" y="3113563"/>
            <a:ext cx="6943724" cy="2028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8123" y="5669193"/>
            <a:ext cx="6124574" cy="26288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582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Prediction</a:t>
            </a:r>
            <a:r>
              <a:rPr spc="-505" dirty="0"/>
              <a:t> </a:t>
            </a:r>
            <a:r>
              <a:rPr spc="-780" dirty="0"/>
              <a:t>(VGG16)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7007" y="1546291"/>
            <a:ext cx="3708400" cy="114300"/>
            <a:chOff x="3237007" y="1546291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3237007" y="1584391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41504" y="1603441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608" y="2300338"/>
            <a:ext cx="9363074" cy="5981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2428" y="2841078"/>
            <a:ext cx="7505699" cy="17144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2619" y="5143500"/>
            <a:ext cx="5991224" cy="28003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582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Prediction</a:t>
            </a:r>
            <a:r>
              <a:rPr spc="-505" dirty="0"/>
              <a:t> </a:t>
            </a:r>
            <a:r>
              <a:rPr spc="-405" dirty="0"/>
              <a:t>(Sequential)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723732" y="0"/>
            <a:ext cx="8564880" cy="9258300"/>
            <a:chOff x="9723732" y="0"/>
            <a:chExt cx="8564880" cy="9258300"/>
          </a:xfrm>
        </p:grpSpPr>
        <p:sp>
          <p:nvSpPr>
            <p:cNvPr id="3" name="object 3"/>
            <p:cNvSpPr/>
            <p:nvPr/>
          </p:nvSpPr>
          <p:spPr>
            <a:xfrm>
              <a:off x="13818534" y="0"/>
              <a:ext cx="4469765" cy="5695315"/>
            </a:xfrm>
            <a:custGeom>
              <a:avLst/>
              <a:gdLst/>
              <a:ahLst/>
              <a:cxnLst/>
              <a:rect l="l" t="t" r="r" b="b"/>
              <a:pathLst>
                <a:path w="4469765" h="5695315">
                  <a:moveTo>
                    <a:pt x="4469464" y="5694777"/>
                  </a:moveTo>
                  <a:lnTo>
                    <a:pt x="0" y="5694777"/>
                  </a:lnTo>
                  <a:lnTo>
                    <a:pt x="0" y="0"/>
                  </a:lnTo>
                  <a:lnTo>
                    <a:pt x="4469464" y="0"/>
                  </a:lnTo>
                  <a:lnTo>
                    <a:pt x="4469464" y="5694777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23732" y="1028700"/>
              <a:ext cx="7534275" cy="822959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7048" y="3172240"/>
            <a:ext cx="95250" cy="952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7048" y="4400965"/>
            <a:ext cx="95250" cy="952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7478" y="1651931"/>
            <a:ext cx="617474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295" dirty="0">
                <a:solidFill>
                  <a:srgbClr val="000000"/>
                </a:solidFill>
                <a:latin typeface="Trebuchet MS"/>
                <a:cs typeface="Trebuchet MS"/>
              </a:rPr>
              <a:t>INTRODUCTION</a:t>
            </a:r>
            <a:endParaRPr sz="63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6098" y="6082689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6098" y="6825639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6098" y="7568589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6098" y="8311539"/>
            <a:ext cx="104775" cy="1047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07173" y="2943132"/>
            <a:ext cx="7113270" cy="5597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0700" marR="5080">
              <a:lnSpc>
                <a:spcPct val="114399"/>
              </a:lnSpc>
              <a:spcBef>
                <a:spcPts val="95"/>
              </a:spcBef>
            </a:pPr>
            <a:r>
              <a:rPr sz="2350" spc="55" dirty="0">
                <a:latin typeface="Trebuchet MS"/>
                <a:cs typeface="Trebuchet MS"/>
              </a:rPr>
              <a:t>Technology</a:t>
            </a:r>
            <a:r>
              <a:rPr sz="2350" spc="100" dirty="0">
                <a:latin typeface="Trebuchet MS"/>
                <a:cs typeface="Trebuchet MS"/>
              </a:rPr>
              <a:t> </a:t>
            </a:r>
            <a:r>
              <a:rPr sz="2350" spc="-220" dirty="0">
                <a:latin typeface="Trebuchet MS"/>
                <a:cs typeface="Trebuchet MS"/>
              </a:rPr>
              <a:t>-</a:t>
            </a:r>
            <a:r>
              <a:rPr sz="2350" spc="95" dirty="0">
                <a:latin typeface="Trebuchet MS"/>
                <a:cs typeface="Trebuchet MS"/>
              </a:rPr>
              <a:t> </a:t>
            </a:r>
            <a:r>
              <a:rPr sz="2350" dirty="0">
                <a:latin typeface="Trebuchet MS"/>
                <a:cs typeface="Trebuchet MS"/>
              </a:rPr>
              <a:t>Optical</a:t>
            </a:r>
            <a:r>
              <a:rPr sz="2350" spc="100" dirty="0">
                <a:latin typeface="Trebuchet MS"/>
                <a:cs typeface="Trebuchet MS"/>
              </a:rPr>
              <a:t> </a:t>
            </a:r>
            <a:r>
              <a:rPr sz="2350" dirty="0">
                <a:latin typeface="Trebuchet MS"/>
                <a:cs typeface="Trebuchet MS"/>
              </a:rPr>
              <a:t>Character</a:t>
            </a:r>
            <a:r>
              <a:rPr sz="2350" spc="95" dirty="0">
                <a:latin typeface="Trebuchet MS"/>
                <a:cs typeface="Trebuchet MS"/>
              </a:rPr>
              <a:t> </a:t>
            </a:r>
            <a:r>
              <a:rPr sz="2350" dirty="0">
                <a:latin typeface="Trebuchet MS"/>
                <a:cs typeface="Trebuchet MS"/>
              </a:rPr>
              <a:t>Recognition</a:t>
            </a:r>
            <a:r>
              <a:rPr sz="2350" spc="100" dirty="0">
                <a:latin typeface="Trebuchet MS"/>
                <a:cs typeface="Trebuchet MS"/>
              </a:rPr>
              <a:t> </a:t>
            </a:r>
            <a:r>
              <a:rPr sz="2350" spc="-25" dirty="0">
                <a:latin typeface="Trebuchet MS"/>
                <a:cs typeface="Trebuchet MS"/>
              </a:rPr>
              <a:t>and </a:t>
            </a:r>
            <a:r>
              <a:rPr sz="2350" spc="75" dirty="0">
                <a:latin typeface="Trebuchet MS"/>
                <a:cs typeface="Trebuchet MS"/>
              </a:rPr>
              <a:t>Image</a:t>
            </a:r>
            <a:r>
              <a:rPr sz="2350" spc="-20" dirty="0">
                <a:latin typeface="Trebuchet MS"/>
                <a:cs typeface="Trebuchet MS"/>
              </a:rPr>
              <a:t> </a:t>
            </a:r>
            <a:r>
              <a:rPr sz="2350" spc="95" dirty="0">
                <a:latin typeface="Trebuchet MS"/>
                <a:cs typeface="Trebuchet MS"/>
              </a:rPr>
              <a:t>Processing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2350">
              <a:latin typeface="Trebuchet MS"/>
              <a:cs typeface="Trebuchet MS"/>
            </a:endParaRPr>
          </a:p>
          <a:p>
            <a:pPr marL="520700">
              <a:lnSpc>
                <a:spcPct val="100000"/>
              </a:lnSpc>
              <a:spcBef>
                <a:spcPts val="5"/>
              </a:spcBef>
            </a:pPr>
            <a:r>
              <a:rPr sz="2350" dirty="0">
                <a:latin typeface="Trebuchet MS"/>
                <a:cs typeface="Trebuchet MS"/>
              </a:rPr>
              <a:t>Capture</a:t>
            </a:r>
            <a:r>
              <a:rPr sz="2350" spc="-15" dirty="0">
                <a:latin typeface="Trebuchet MS"/>
                <a:cs typeface="Trebuchet MS"/>
              </a:rPr>
              <a:t> </a:t>
            </a:r>
            <a:r>
              <a:rPr sz="2350" spc="75" dirty="0">
                <a:latin typeface="Trebuchet MS"/>
                <a:cs typeface="Trebuchet MS"/>
              </a:rPr>
              <a:t>Image</a:t>
            </a:r>
            <a:r>
              <a:rPr sz="2350" spc="-10" dirty="0">
                <a:latin typeface="Trebuchet MS"/>
                <a:cs typeface="Trebuchet MS"/>
              </a:rPr>
              <a:t> </a:t>
            </a:r>
            <a:r>
              <a:rPr sz="2350" spc="-180" dirty="0">
                <a:latin typeface="Trebuchet MS"/>
                <a:cs typeface="Trebuchet MS"/>
              </a:rPr>
              <a:t>-</a:t>
            </a:r>
            <a:r>
              <a:rPr sz="2350" dirty="0">
                <a:latin typeface="Trebuchet MS"/>
                <a:cs typeface="Trebuchet MS"/>
              </a:rPr>
              <a:t>&gt;</a:t>
            </a:r>
            <a:r>
              <a:rPr sz="2350" spc="-10" dirty="0">
                <a:latin typeface="Trebuchet MS"/>
                <a:cs typeface="Trebuchet MS"/>
              </a:rPr>
              <a:t> </a:t>
            </a:r>
            <a:r>
              <a:rPr sz="2350" spc="130" dirty="0">
                <a:latin typeface="Trebuchet MS"/>
                <a:cs typeface="Trebuchet MS"/>
              </a:rPr>
              <a:t>Process</a:t>
            </a:r>
            <a:r>
              <a:rPr sz="2350" spc="-10" dirty="0">
                <a:latin typeface="Trebuchet MS"/>
                <a:cs typeface="Trebuchet MS"/>
              </a:rPr>
              <a:t> </a:t>
            </a:r>
            <a:r>
              <a:rPr sz="2350" spc="-180" dirty="0">
                <a:latin typeface="Trebuchet MS"/>
                <a:cs typeface="Trebuchet MS"/>
              </a:rPr>
              <a:t>-</a:t>
            </a:r>
            <a:r>
              <a:rPr sz="2350" dirty="0">
                <a:latin typeface="Trebuchet MS"/>
                <a:cs typeface="Trebuchet MS"/>
              </a:rPr>
              <a:t>&gt;</a:t>
            </a:r>
            <a:r>
              <a:rPr sz="2350" spc="-10" dirty="0">
                <a:latin typeface="Trebuchet MS"/>
                <a:cs typeface="Trebuchet MS"/>
              </a:rPr>
              <a:t> Extract</a:t>
            </a:r>
            <a:endParaRPr sz="2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2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450" b="1" spc="65" dirty="0">
                <a:latin typeface="Trebuchet MS"/>
                <a:cs typeface="Trebuchet MS"/>
              </a:rPr>
              <a:t>Use</a:t>
            </a:r>
            <a:r>
              <a:rPr sz="3450" b="1" spc="-40" dirty="0">
                <a:latin typeface="Trebuchet MS"/>
                <a:cs typeface="Trebuchet MS"/>
              </a:rPr>
              <a:t> </a:t>
            </a:r>
            <a:r>
              <a:rPr sz="3450" b="1" spc="155" dirty="0">
                <a:latin typeface="Trebuchet MS"/>
                <a:cs typeface="Trebuchet MS"/>
              </a:rPr>
              <a:t>Cases</a:t>
            </a:r>
            <a:endParaRPr sz="3450">
              <a:latin typeface="Trebuchet MS"/>
              <a:cs typeface="Trebuchet MS"/>
            </a:endParaRPr>
          </a:p>
          <a:p>
            <a:pPr marL="552450" marR="3685540">
              <a:lnSpc>
                <a:spcPct val="195000"/>
              </a:lnSpc>
              <a:spcBef>
                <a:spcPts val="150"/>
              </a:spcBef>
            </a:pPr>
            <a:r>
              <a:rPr sz="2500" spc="60" dirty="0">
                <a:latin typeface="Tahoma"/>
                <a:cs typeface="Tahoma"/>
              </a:rPr>
              <a:t>Vehicle</a:t>
            </a:r>
            <a:r>
              <a:rPr sz="2500" spc="-235" dirty="0">
                <a:latin typeface="Tahoma"/>
                <a:cs typeface="Tahoma"/>
              </a:rPr>
              <a:t> </a:t>
            </a:r>
            <a:r>
              <a:rPr sz="2500" spc="-10" dirty="0">
                <a:latin typeface="Tahoma"/>
                <a:cs typeface="Tahoma"/>
              </a:rPr>
              <a:t>Parking Traffic</a:t>
            </a:r>
            <a:r>
              <a:rPr sz="2500" spc="-185" dirty="0">
                <a:latin typeface="Tahoma"/>
                <a:cs typeface="Tahoma"/>
              </a:rPr>
              <a:t> </a:t>
            </a:r>
            <a:r>
              <a:rPr sz="2500" spc="45" dirty="0">
                <a:latin typeface="Tahoma"/>
                <a:cs typeface="Tahoma"/>
              </a:rPr>
              <a:t>Management </a:t>
            </a:r>
            <a:r>
              <a:rPr sz="2500" spc="50" dirty="0">
                <a:latin typeface="Tahoma"/>
                <a:cs typeface="Tahoma"/>
              </a:rPr>
              <a:t>Toll</a:t>
            </a:r>
            <a:r>
              <a:rPr sz="2500" spc="-229" dirty="0">
                <a:latin typeface="Tahoma"/>
                <a:cs typeface="Tahoma"/>
              </a:rPr>
              <a:t> </a:t>
            </a:r>
            <a:r>
              <a:rPr sz="2500" spc="-10" dirty="0">
                <a:latin typeface="Tahoma"/>
                <a:cs typeface="Tahoma"/>
              </a:rPr>
              <a:t>Enforcement</a:t>
            </a:r>
            <a:endParaRPr sz="2500">
              <a:latin typeface="Tahoma"/>
              <a:cs typeface="Tahoma"/>
            </a:endParaRPr>
          </a:p>
          <a:p>
            <a:pPr marL="552450">
              <a:lnSpc>
                <a:spcPct val="100000"/>
              </a:lnSpc>
              <a:spcBef>
                <a:spcPts val="2850"/>
              </a:spcBef>
            </a:pPr>
            <a:r>
              <a:rPr sz="2500" dirty="0">
                <a:latin typeface="Tahoma"/>
                <a:cs typeface="Tahoma"/>
              </a:rPr>
              <a:t>Security</a:t>
            </a:r>
            <a:r>
              <a:rPr sz="2500" spc="-170" dirty="0">
                <a:latin typeface="Tahoma"/>
                <a:cs typeface="Tahoma"/>
              </a:rPr>
              <a:t> </a:t>
            </a:r>
            <a:r>
              <a:rPr sz="2500" spc="70" dirty="0">
                <a:latin typeface="Tahoma"/>
                <a:cs typeface="Tahoma"/>
              </a:rPr>
              <a:t>and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100" dirty="0">
                <a:latin typeface="Tahoma"/>
                <a:cs typeface="Tahoma"/>
              </a:rPr>
              <a:t>Law</a:t>
            </a:r>
            <a:r>
              <a:rPr sz="2500" spc="-165" dirty="0">
                <a:latin typeface="Tahoma"/>
                <a:cs typeface="Tahoma"/>
              </a:rPr>
              <a:t> </a:t>
            </a:r>
            <a:r>
              <a:rPr sz="2500" spc="-10" dirty="0">
                <a:latin typeface="Tahoma"/>
                <a:cs typeface="Tahoma"/>
              </a:rPr>
              <a:t>Enforcement</a:t>
            </a:r>
            <a:endParaRPr sz="25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00125" y="1028700"/>
            <a:ext cx="2047875" cy="533400"/>
            <a:chOff x="1000125" y="1028700"/>
            <a:chExt cx="2047875" cy="533400"/>
          </a:xfrm>
        </p:grpSpPr>
        <p:sp>
          <p:nvSpPr>
            <p:cNvPr id="14" name="object 14"/>
            <p:cNvSpPr/>
            <p:nvPr/>
          </p:nvSpPr>
          <p:spPr>
            <a:xfrm>
              <a:off x="1266722" y="1319109"/>
              <a:ext cx="1753235" cy="0"/>
            </a:xfrm>
            <a:custGeom>
              <a:avLst/>
              <a:gdLst/>
              <a:ahLst/>
              <a:cxnLst/>
              <a:rect l="l" t="t" r="r" b="b"/>
              <a:pathLst>
                <a:path w="1753235">
                  <a:moveTo>
                    <a:pt x="0" y="0"/>
                  </a:moveTo>
                  <a:lnTo>
                    <a:pt x="1752623" y="0"/>
                  </a:lnTo>
                </a:path>
              </a:pathLst>
            </a:custGeom>
            <a:ln w="38099">
              <a:solidFill>
                <a:srgbClr val="D00D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28871" y="1261959"/>
              <a:ext cx="0" cy="114300"/>
            </a:xfrm>
            <a:custGeom>
              <a:avLst/>
              <a:gdLst/>
              <a:ahLst/>
              <a:cxnLst/>
              <a:rect l="l" t="t" r="r" b="b"/>
              <a:pathLst>
                <a:path h="114300">
                  <a:moveTo>
                    <a:pt x="0" y="0"/>
                  </a:moveTo>
                  <a:lnTo>
                    <a:pt x="0" y="114299"/>
                  </a:lnTo>
                </a:path>
              </a:pathLst>
            </a:custGeom>
            <a:ln w="38099">
              <a:solidFill>
                <a:srgbClr val="D00D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0125" y="1028700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598" y="533195"/>
                  </a:moveTo>
                  <a:lnTo>
                    <a:pt x="218676" y="528900"/>
                  </a:lnTo>
                  <a:lnTo>
                    <a:pt x="173573" y="516516"/>
                  </a:lnTo>
                  <a:lnTo>
                    <a:pt x="132040" y="496797"/>
                  </a:lnTo>
                  <a:lnTo>
                    <a:pt x="94832" y="470495"/>
                  </a:lnTo>
                  <a:lnTo>
                    <a:pt x="62700" y="438363"/>
                  </a:lnTo>
                  <a:lnTo>
                    <a:pt x="36398" y="401155"/>
                  </a:lnTo>
                  <a:lnTo>
                    <a:pt x="16678" y="359622"/>
                  </a:lnTo>
                  <a:lnTo>
                    <a:pt x="4295" y="314519"/>
                  </a:lnTo>
                  <a:lnTo>
                    <a:pt x="0" y="266597"/>
                  </a:lnTo>
                  <a:lnTo>
                    <a:pt x="4295" y="218676"/>
                  </a:lnTo>
                  <a:lnTo>
                    <a:pt x="16678" y="173573"/>
                  </a:lnTo>
                  <a:lnTo>
                    <a:pt x="36398" y="132040"/>
                  </a:lnTo>
                  <a:lnTo>
                    <a:pt x="62700" y="94832"/>
                  </a:lnTo>
                  <a:lnTo>
                    <a:pt x="94832" y="62700"/>
                  </a:lnTo>
                  <a:lnTo>
                    <a:pt x="132040" y="36398"/>
                  </a:lnTo>
                  <a:lnTo>
                    <a:pt x="173573" y="16679"/>
                  </a:lnTo>
                  <a:lnTo>
                    <a:pt x="218676" y="4295"/>
                  </a:lnTo>
                  <a:lnTo>
                    <a:pt x="266597" y="0"/>
                  </a:lnTo>
                  <a:lnTo>
                    <a:pt x="314519" y="4295"/>
                  </a:lnTo>
                  <a:lnTo>
                    <a:pt x="359622" y="16679"/>
                  </a:lnTo>
                  <a:lnTo>
                    <a:pt x="401154" y="36398"/>
                  </a:lnTo>
                  <a:lnTo>
                    <a:pt x="438363" y="62700"/>
                  </a:lnTo>
                  <a:lnTo>
                    <a:pt x="470495" y="94832"/>
                  </a:lnTo>
                  <a:lnTo>
                    <a:pt x="496797" y="132040"/>
                  </a:lnTo>
                  <a:lnTo>
                    <a:pt x="516516" y="173573"/>
                  </a:lnTo>
                  <a:lnTo>
                    <a:pt x="528900" y="218676"/>
                  </a:lnTo>
                  <a:lnTo>
                    <a:pt x="533195" y="266597"/>
                  </a:lnTo>
                  <a:lnTo>
                    <a:pt x="528900" y="314519"/>
                  </a:lnTo>
                  <a:lnTo>
                    <a:pt x="516516" y="359622"/>
                  </a:lnTo>
                  <a:lnTo>
                    <a:pt x="496797" y="401155"/>
                  </a:lnTo>
                  <a:lnTo>
                    <a:pt x="470495" y="438363"/>
                  </a:lnTo>
                  <a:lnTo>
                    <a:pt x="438363" y="470495"/>
                  </a:lnTo>
                  <a:lnTo>
                    <a:pt x="401154" y="496797"/>
                  </a:lnTo>
                  <a:lnTo>
                    <a:pt x="359622" y="516516"/>
                  </a:lnTo>
                  <a:lnTo>
                    <a:pt x="314519" y="528900"/>
                  </a:lnTo>
                  <a:lnTo>
                    <a:pt x="266598" y="533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6149" y="1074723"/>
              <a:ext cx="441325" cy="441325"/>
            </a:xfrm>
            <a:custGeom>
              <a:avLst/>
              <a:gdLst/>
              <a:ahLst/>
              <a:cxnLst/>
              <a:rect l="l" t="t" r="r" b="b"/>
              <a:pathLst>
                <a:path w="441325" h="441325">
                  <a:moveTo>
                    <a:pt x="220574" y="441148"/>
                  </a:moveTo>
                  <a:lnTo>
                    <a:pt x="176120" y="436666"/>
                  </a:lnTo>
                  <a:lnTo>
                    <a:pt x="134716" y="423814"/>
                  </a:lnTo>
                  <a:lnTo>
                    <a:pt x="97248" y="403477"/>
                  </a:lnTo>
                  <a:lnTo>
                    <a:pt x="64604" y="376543"/>
                  </a:lnTo>
                  <a:lnTo>
                    <a:pt x="37670" y="343899"/>
                  </a:lnTo>
                  <a:lnTo>
                    <a:pt x="17333" y="306431"/>
                  </a:lnTo>
                  <a:lnTo>
                    <a:pt x="4481" y="265027"/>
                  </a:lnTo>
                  <a:lnTo>
                    <a:pt x="0" y="220573"/>
                  </a:lnTo>
                  <a:lnTo>
                    <a:pt x="4481" y="176120"/>
                  </a:lnTo>
                  <a:lnTo>
                    <a:pt x="17333" y="134716"/>
                  </a:lnTo>
                  <a:lnTo>
                    <a:pt x="37670" y="97248"/>
                  </a:lnTo>
                  <a:lnTo>
                    <a:pt x="64604" y="64604"/>
                  </a:lnTo>
                  <a:lnTo>
                    <a:pt x="97248" y="37670"/>
                  </a:lnTo>
                  <a:lnTo>
                    <a:pt x="134716" y="17333"/>
                  </a:lnTo>
                  <a:lnTo>
                    <a:pt x="176120" y="4481"/>
                  </a:lnTo>
                  <a:lnTo>
                    <a:pt x="220573" y="0"/>
                  </a:lnTo>
                  <a:lnTo>
                    <a:pt x="265027" y="4481"/>
                  </a:lnTo>
                  <a:lnTo>
                    <a:pt x="306431" y="17333"/>
                  </a:lnTo>
                  <a:lnTo>
                    <a:pt x="343898" y="37670"/>
                  </a:lnTo>
                  <a:lnTo>
                    <a:pt x="376543" y="64604"/>
                  </a:lnTo>
                  <a:lnTo>
                    <a:pt x="403477" y="97248"/>
                  </a:lnTo>
                  <a:lnTo>
                    <a:pt x="423814" y="134716"/>
                  </a:lnTo>
                  <a:lnTo>
                    <a:pt x="436666" y="176120"/>
                  </a:lnTo>
                  <a:lnTo>
                    <a:pt x="441147" y="220574"/>
                  </a:lnTo>
                  <a:lnTo>
                    <a:pt x="436666" y="265027"/>
                  </a:lnTo>
                  <a:lnTo>
                    <a:pt x="423814" y="306431"/>
                  </a:lnTo>
                  <a:lnTo>
                    <a:pt x="403477" y="343899"/>
                  </a:lnTo>
                  <a:lnTo>
                    <a:pt x="376543" y="376543"/>
                  </a:lnTo>
                  <a:lnTo>
                    <a:pt x="343898" y="403477"/>
                  </a:lnTo>
                  <a:lnTo>
                    <a:pt x="306431" y="423814"/>
                  </a:lnTo>
                  <a:lnTo>
                    <a:pt x="265027" y="436666"/>
                  </a:lnTo>
                  <a:lnTo>
                    <a:pt x="220574" y="441148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0178" y="1108753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80">
                  <a:moveTo>
                    <a:pt x="186544" y="373088"/>
                  </a:moveTo>
                  <a:lnTo>
                    <a:pt x="136953" y="366425"/>
                  </a:lnTo>
                  <a:lnTo>
                    <a:pt x="92391" y="347619"/>
                  </a:lnTo>
                  <a:lnTo>
                    <a:pt x="54637" y="318451"/>
                  </a:lnTo>
                  <a:lnTo>
                    <a:pt x="25468" y="280696"/>
                  </a:lnTo>
                  <a:lnTo>
                    <a:pt x="6663" y="236135"/>
                  </a:lnTo>
                  <a:lnTo>
                    <a:pt x="0" y="186544"/>
                  </a:lnTo>
                  <a:lnTo>
                    <a:pt x="6663" y="136953"/>
                  </a:lnTo>
                  <a:lnTo>
                    <a:pt x="25468" y="92391"/>
                  </a:lnTo>
                  <a:lnTo>
                    <a:pt x="54637" y="54637"/>
                  </a:lnTo>
                  <a:lnTo>
                    <a:pt x="92391" y="25468"/>
                  </a:lnTo>
                  <a:lnTo>
                    <a:pt x="136953" y="6663"/>
                  </a:lnTo>
                  <a:lnTo>
                    <a:pt x="186544" y="0"/>
                  </a:lnTo>
                  <a:lnTo>
                    <a:pt x="236135" y="6663"/>
                  </a:lnTo>
                  <a:lnTo>
                    <a:pt x="280696" y="25468"/>
                  </a:lnTo>
                  <a:lnTo>
                    <a:pt x="318451" y="54637"/>
                  </a:lnTo>
                  <a:lnTo>
                    <a:pt x="347619" y="92391"/>
                  </a:lnTo>
                  <a:lnTo>
                    <a:pt x="366425" y="136953"/>
                  </a:lnTo>
                  <a:lnTo>
                    <a:pt x="373088" y="186544"/>
                  </a:lnTo>
                  <a:lnTo>
                    <a:pt x="366425" y="236135"/>
                  </a:lnTo>
                  <a:lnTo>
                    <a:pt x="347619" y="280696"/>
                  </a:lnTo>
                  <a:lnTo>
                    <a:pt x="318451" y="318451"/>
                  </a:lnTo>
                  <a:lnTo>
                    <a:pt x="280696" y="347619"/>
                  </a:lnTo>
                  <a:lnTo>
                    <a:pt x="236135" y="366425"/>
                  </a:lnTo>
                  <a:lnTo>
                    <a:pt x="186544" y="373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19873" y="1148447"/>
              <a:ext cx="294005" cy="294005"/>
            </a:xfrm>
            <a:custGeom>
              <a:avLst/>
              <a:gdLst/>
              <a:ahLst/>
              <a:cxnLst/>
              <a:rect l="l" t="t" r="r" b="b"/>
              <a:pathLst>
                <a:path w="294005" h="294005">
                  <a:moveTo>
                    <a:pt x="146850" y="293699"/>
                  </a:moveTo>
                  <a:lnTo>
                    <a:pt x="100433" y="286212"/>
                  </a:lnTo>
                  <a:lnTo>
                    <a:pt x="60122" y="265365"/>
                  </a:lnTo>
                  <a:lnTo>
                    <a:pt x="28333" y="233577"/>
                  </a:lnTo>
                  <a:lnTo>
                    <a:pt x="7486" y="193265"/>
                  </a:lnTo>
                  <a:lnTo>
                    <a:pt x="0" y="146849"/>
                  </a:lnTo>
                  <a:lnTo>
                    <a:pt x="7486" y="100433"/>
                  </a:lnTo>
                  <a:lnTo>
                    <a:pt x="28333" y="60122"/>
                  </a:lnTo>
                  <a:lnTo>
                    <a:pt x="60122" y="28333"/>
                  </a:lnTo>
                  <a:lnTo>
                    <a:pt x="100433" y="7486"/>
                  </a:lnTo>
                  <a:lnTo>
                    <a:pt x="146849" y="0"/>
                  </a:lnTo>
                  <a:lnTo>
                    <a:pt x="193265" y="7486"/>
                  </a:lnTo>
                  <a:lnTo>
                    <a:pt x="233577" y="28333"/>
                  </a:lnTo>
                  <a:lnTo>
                    <a:pt x="265365" y="60122"/>
                  </a:lnTo>
                  <a:lnTo>
                    <a:pt x="286212" y="100433"/>
                  </a:lnTo>
                  <a:lnTo>
                    <a:pt x="293699" y="146849"/>
                  </a:lnTo>
                  <a:lnTo>
                    <a:pt x="286212" y="193265"/>
                  </a:lnTo>
                  <a:lnTo>
                    <a:pt x="265365" y="233577"/>
                  </a:lnTo>
                  <a:lnTo>
                    <a:pt x="233577" y="265365"/>
                  </a:lnTo>
                  <a:lnTo>
                    <a:pt x="193265" y="286212"/>
                  </a:lnTo>
                  <a:lnTo>
                    <a:pt x="146850" y="29369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3818534" y="1000125"/>
            <a:ext cx="3441065" cy="4695190"/>
            <a:chOff x="13818534" y="1000125"/>
            <a:chExt cx="3441065" cy="4695190"/>
          </a:xfrm>
        </p:grpSpPr>
        <p:sp>
          <p:nvSpPr>
            <p:cNvPr id="21" name="object 21"/>
            <p:cNvSpPr/>
            <p:nvPr/>
          </p:nvSpPr>
          <p:spPr>
            <a:xfrm>
              <a:off x="13818534" y="1014412"/>
              <a:ext cx="3441065" cy="0"/>
            </a:xfrm>
            <a:custGeom>
              <a:avLst/>
              <a:gdLst/>
              <a:ahLst/>
              <a:cxnLst/>
              <a:rect l="l" t="t" r="r" b="b"/>
              <a:pathLst>
                <a:path w="3441065">
                  <a:moveTo>
                    <a:pt x="0" y="0"/>
                  </a:moveTo>
                  <a:lnTo>
                    <a:pt x="3440764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245003" y="1000133"/>
              <a:ext cx="0" cy="4695190"/>
            </a:xfrm>
            <a:custGeom>
              <a:avLst/>
              <a:gdLst/>
              <a:ahLst/>
              <a:cxnLst/>
              <a:rect l="l" t="t" r="r" b="b"/>
              <a:pathLst>
                <a:path h="4695190">
                  <a:moveTo>
                    <a:pt x="0" y="0"/>
                  </a:moveTo>
                  <a:lnTo>
                    <a:pt x="0" y="4694652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9505" y="1548250"/>
              <a:ext cx="12328988" cy="723379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831777" y="6708088"/>
              <a:ext cx="2624455" cy="0"/>
            </a:xfrm>
            <a:custGeom>
              <a:avLst/>
              <a:gdLst/>
              <a:ahLst/>
              <a:cxnLst/>
              <a:rect l="l" t="t" r="r" b="b"/>
              <a:pathLst>
                <a:path w="2624454">
                  <a:moveTo>
                    <a:pt x="0" y="0"/>
                  </a:moveTo>
                  <a:lnTo>
                    <a:pt x="2624443" y="0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819871" y="6636650"/>
              <a:ext cx="2648585" cy="142875"/>
            </a:xfrm>
            <a:custGeom>
              <a:avLst/>
              <a:gdLst/>
              <a:ahLst/>
              <a:cxnLst/>
              <a:rect l="l" t="t" r="r" b="b"/>
              <a:pathLst>
                <a:path w="2648584" h="142875">
                  <a:moveTo>
                    <a:pt x="0" y="0"/>
                  </a:moveTo>
                  <a:lnTo>
                    <a:pt x="0" y="142874"/>
                  </a:lnTo>
                </a:path>
                <a:path w="2648584" h="142875">
                  <a:moveTo>
                    <a:pt x="2648256" y="0"/>
                  </a:moveTo>
                  <a:lnTo>
                    <a:pt x="2648256" y="142874"/>
                  </a:lnTo>
                </a:path>
              </a:pathLst>
            </a:custGeom>
            <a:ln w="476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77403" y="6441489"/>
              <a:ext cx="533400" cy="533400"/>
            </a:xfrm>
            <a:custGeom>
              <a:avLst/>
              <a:gdLst/>
              <a:ahLst/>
              <a:cxnLst/>
              <a:rect l="l" t="t" r="r" b="b"/>
              <a:pathLst>
                <a:path w="533400" h="533400">
                  <a:moveTo>
                    <a:pt x="266601" y="533195"/>
                  </a:moveTo>
                  <a:lnTo>
                    <a:pt x="218676" y="528900"/>
                  </a:lnTo>
                  <a:lnTo>
                    <a:pt x="173572" y="516517"/>
                  </a:lnTo>
                  <a:lnTo>
                    <a:pt x="132040" y="496797"/>
                  </a:lnTo>
                  <a:lnTo>
                    <a:pt x="94831" y="470495"/>
                  </a:lnTo>
                  <a:lnTo>
                    <a:pt x="62700" y="438363"/>
                  </a:lnTo>
                  <a:lnTo>
                    <a:pt x="36398" y="401155"/>
                  </a:lnTo>
                  <a:lnTo>
                    <a:pt x="16678" y="359622"/>
                  </a:lnTo>
                  <a:lnTo>
                    <a:pt x="4294" y="314519"/>
                  </a:lnTo>
                  <a:lnTo>
                    <a:pt x="0" y="266593"/>
                  </a:lnTo>
                  <a:lnTo>
                    <a:pt x="4294" y="218676"/>
                  </a:lnTo>
                  <a:lnTo>
                    <a:pt x="16678" y="173573"/>
                  </a:lnTo>
                  <a:lnTo>
                    <a:pt x="36398" y="132041"/>
                  </a:lnTo>
                  <a:lnTo>
                    <a:pt x="62700" y="94832"/>
                  </a:lnTo>
                  <a:lnTo>
                    <a:pt x="94831" y="62700"/>
                  </a:lnTo>
                  <a:lnTo>
                    <a:pt x="132040" y="36398"/>
                  </a:lnTo>
                  <a:lnTo>
                    <a:pt x="173572" y="16679"/>
                  </a:lnTo>
                  <a:lnTo>
                    <a:pt x="218676" y="4295"/>
                  </a:lnTo>
                  <a:lnTo>
                    <a:pt x="266597" y="0"/>
                  </a:lnTo>
                  <a:lnTo>
                    <a:pt x="314518" y="4295"/>
                  </a:lnTo>
                  <a:lnTo>
                    <a:pt x="359622" y="16679"/>
                  </a:lnTo>
                  <a:lnTo>
                    <a:pt x="401154" y="36398"/>
                  </a:lnTo>
                  <a:lnTo>
                    <a:pt x="438363" y="62700"/>
                  </a:lnTo>
                  <a:lnTo>
                    <a:pt x="470495" y="94832"/>
                  </a:lnTo>
                  <a:lnTo>
                    <a:pt x="496797" y="132041"/>
                  </a:lnTo>
                  <a:lnTo>
                    <a:pt x="516516" y="173573"/>
                  </a:lnTo>
                  <a:lnTo>
                    <a:pt x="528900" y="218676"/>
                  </a:lnTo>
                  <a:lnTo>
                    <a:pt x="533194" y="266598"/>
                  </a:lnTo>
                  <a:lnTo>
                    <a:pt x="528900" y="314519"/>
                  </a:lnTo>
                  <a:lnTo>
                    <a:pt x="516516" y="359622"/>
                  </a:lnTo>
                  <a:lnTo>
                    <a:pt x="496797" y="401155"/>
                  </a:lnTo>
                  <a:lnTo>
                    <a:pt x="470495" y="438363"/>
                  </a:lnTo>
                  <a:lnTo>
                    <a:pt x="438363" y="470495"/>
                  </a:lnTo>
                  <a:lnTo>
                    <a:pt x="401154" y="496797"/>
                  </a:lnTo>
                  <a:lnTo>
                    <a:pt x="359622" y="516517"/>
                  </a:lnTo>
                  <a:lnTo>
                    <a:pt x="314518" y="528900"/>
                  </a:lnTo>
                  <a:lnTo>
                    <a:pt x="266601" y="5331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23426" y="6487516"/>
              <a:ext cx="441325" cy="441325"/>
            </a:xfrm>
            <a:custGeom>
              <a:avLst/>
              <a:gdLst/>
              <a:ahLst/>
              <a:cxnLst/>
              <a:rect l="l" t="t" r="r" b="b"/>
              <a:pathLst>
                <a:path w="441325" h="441325">
                  <a:moveTo>
                    <a:pt x="220574" y="441147"/>
                  </a:moveTo>
                  <a:lnTo>
                    <a:pt x="176120" y="436666"/>
                  </a:lnTo>
                  <a:lnTo>
                    <a:pt x="134716" y="423814"/>
                  </a:lnTo>
                  <a:lnTo>
                    <a:pt x="97248" y="403477"/>
                  </a:lnTo>
                  <a:lnTo>
                    <a:pt x="64604" y="376543"/>
                  </a:lnTo>
                  <a:lnTo>
                    <a:pt x="37670" y="343899"/>
                  </a:lnTo>
                  <a:lnTo>
                    <a:pt x="17333" y="306431"/>
                  </a:lnTo>
                  <a:lnTo>
                    <a:pt x="4481" y="265027"/>
                  </a:lnTo>
                  <a:lnTo>
                    <a:pt x="0" y="220572"/>
                  </a:lnTo>
                  <a:lnTo>
                    <a:pt x="4481" y="176120"/>
                  </a:lnTo>
                  <a:lnTo>
                    <a:pt x="17333" y="134716"/>
                  </a:lnTo>
                  <a:lnTo>
                    <a:pt x="37670" y="97248"/>
                  </a:lnTo>
                  <a:lnTo>
                    <a:pt x="64604" y="64604"/>
                  </a:lnTo>
                  <a:lnTo>
                    <a:pt x="97248" y="37670"/>
                  </a:lnTo>
                  <a:lnTo>
                    <a:pt x="134716" y="17333"/>
                  </a:lnTo>
                  <a:lnTo>
                    <a:pt x="176120" y="4481"/>
                  </a:lnTo>
                  <a:lnTo>
                    <a:pt x="220573" y="0"/>
                  </a:lnTo>
                  <a:lnTo>
                    <a:pt x="265027" y="4481"/>
                  </a:lnTo>
                  <a:lnTo>
                    <a:pt x="306431" y="17333"/>
                  </a:lnTo>
                  <a:lnTo>
                    <a:pt x="343898" y="37670"/>
                  </a:lnTo>
                  <a:lnTo>
                    <a:pt x="376543" y="64604"/>
                  </a:lnTo>
                  <a:lnTo>
                    <a:pt x="403477" y="97248"/>
                  </a:lnTo>
                  <a:lnTo>
                    <a:pt x="423814" y="134716"/>
                  </a:lnTo>
                  <a:lnTo>
                    <a:pt x="436666" y="176120"/>
                  </a:lnTo>
                  <a:lnTo>
                    <a:pt x="441147" y="220573"/>
                  </a:lnTo>
                  <a:lnTo>
                    <a:pt x="436666" y="265027"/>
                  </a:lnTo>
                  <a:lnTo>
                    <a:pt x="423814" y="306431"/>
                  </a:lnTo>
                  <a:lnTo>
                    <a:pt x="403477" y="343899"/>
                  </a:lnTo>
                  <a:lnTo>
                    <a:pt x="376543" y="376543"/>
                  </a:lnTo>
                  <a:lnTo>
                    <a:pt x="343898" y="403477"/>
                  </a:lnTo>
                  <a:lnTo>
                    <a:pt x="306431" y="423814"/>
                  </a:lnTo>
                  <a:lnTo>
                    <a:pt x="265027" y="436666"/>
                  </a:lnTo>
                  <a:lnTo>
                    <a:pt x="220574" y="441147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57456" y="6521546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79" h="373379">
                  <a:moveTo>
                    <a:pt x="186548" y="373088"/>
                  </a:moveTo>
                  <a:lnTo>
                    <a:pt x="136952" y="366425"/>
                  </a:lnTo>
                  <a:lnTo>
                    <a:pt x="92391" y="347620"/>
                  </a:lnTo>
                  <a:lnTo>
                    <a:pt x="54637" y="318451"/>
                  </a:lnTo>
                  <a:lnTo>
                    <a:pt x="25468" y="280696"/>
                  </a:lnTo>
                  <a:lnTo>
                    <a:pt x="6663" y="236135"/>
                  </a:lnTo>
                  <a:lnTo>
                    <a:pt x="0" y="186541"/>
                  </a:lnTo>
                  <a:lnTo>
                    <a:pt x="6663" y="136953"/>
                  </a:lnTo>
                  <a:lnTo>
                    <a:pt x="25468" y="92391"/>
                  </a:lnTo>
                  <a:lnTo>
                    <a:pt x="54637" y="54637"/>
                  </a:lnTo>
                  <a:lnTo>
                    <a:pt x="92391" y="25468"/>
                  </a:lnTo>
                  <a:lnTo>
                    <a:pt x="136952" y="6663"/>
                  </a:lnTo>
                  <a:lnTo>
                    <a:pt x="186543" y="0"/>
                  </a:lnTo>
                  <a:lnTo>
                    <a:pt x="236134" y="6663"/>
                  </a:lnTo>
                  <a:lnTo>
                    <a:pt x="280696" y="25468"/>
                  </a:lnTo>
                  <a:lnTo>
                    <a:pt x="318450" y="54637"/>
                  </a:lnTo>
                  <a:lnTo>
                    <a:pt x="347619" y="92391"/>
                  </a:lnTo>
                  <a:lnTo>
                    <a:pt x="366424" y="136953"/>
                  </a:lnTo>
                  <a:lnTo>
                    <a:pt x="373087" y="186544"/>
                  </a:lnTo>
                  <a:lnTo>
                    <a:pt x="366424" y="236135"/>
                  </a:lnTo>
                  <a:lnTo>
                    <a:pt x="347619" y="280696"/>
                  </a:lnTo>
                  <a:lnTo>
                    <a:pt x="318450" y="318451"/>
                  </a:lnTo>
                  <a:lnTo>
                    <a:pt x="280696" y="347620"/>
                  </a:lnTo>
                  <a:lnTo>
                    <a:pt x="236134" y="366425"/>
                  </a:lnTo>
                  <a:lnTo>
                    <a:pt x="186548" y="373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97150" y="6561236"/>
              <a:ext cx="294005" cy="294005"/>
            </a:xfrm>
            <a:custGeom>
              <a:avLst/>
              <a:gdLst/>
              <a:ahLst/>
              <a:cxnLst/>
              <a:rect l="l" t="t" r="r" b="b"/>
              <a:pathLst>
                <a:path w="294004" h="294004">
                  <a:moveTo>
                    <a:pt x="146852" y="293699"/>
                  </a:moveTo>
                  <a:lnTo>
                    <a:pt x="100433" y="286213"/>
                  </a:lnTo>
                  <a:lnTo>
                    <a:pt x="60121" y="265366"/>
                  </a:lnTo>
                  <a:lnTo>
                    <a:pt x="28333" y="233577"/>
                  </a:lnTo>
                  <a:lnTo>
                    <a:pt x="7485" y="193265"/>
                  </a:lnTo>
                  <a:lnTo>
                    <a:pt x="0" y="146846"/>
                  </a:lnTo>
                  <a:lnTo>
                    <a:pt x="7485" y="100433"/>
                  </a:lnTo>
                  <a:lnTo>
                    <a:pt x="28333" y="60122"/>
                  </a:lnTo>
                  <a:lnTo>
                    <a:pt x="60121" y="28333"/>
                  </a:lnTo>
                  <a:lnTo>
                    <a:pt x="100433" y="7486"/>
                  </a:lnTo>
                  <a:lnTo>
                    <a:pt x="146849" y="0"/>
                  </a:lnTo>
                  <a:lnTo>
                    <a:pt x="193265" y="7486"/>
                  </a:lnTo>
                  <a:lnTo>
                    <a:pt x="233576" y="28333"/>
                  </a:lnTo>
                  <a:lnTo>
                    <a:pt x="265365" y="60122"/>
                  </a:lnTo>
                  <a:lnTo>
                    <a:pt x="286212" y="100433"/>
                  </a:lnTo>
                  <a:lnTo>
                    <a:pt x="293698" y="146849"/>
                  </a:lnTo>
                  <a:lnTo>
                    <a:pt x="286212" y="193265"/>
                  </a:lnTo>
                  <a:lnTo>
                    <a:pt x="265365" y="233577"/>
                  </a:lnTo>
                  <a:lnTo>
                    <a:pt x="233576" y="265366"/>
                  </a:lnTo>
                  <a:lnTo>
                    <a:pt x="193265" y="286213"/>
                  </a:lnTo>
                  <a:lnTo>
                    <a:pt x="146852" y="293699"/>
                  </a:lnTo>
                  <a:close/>
                </a:path>
              </a:pathLst>
            </a:custGeom>
            <a:solidFill>
              <a:srgbClr val="D00D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965215" y="1533962"/>
            <a:ext cx="12357735" cy="7272020"/>
          </a:xfrm>
          <a:prstGeom prst="rect">
            <a:avLst/>
          </a:prstGeom>
          <a:ln w="2857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8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45"/>
              </a:spcBef>
            </a:pPr>
            <a:endParaRPr sz="8700">
              <a:latin typeface="Times New Roman"/>
              <a:cs typeface="Times New Roman"/>
            </a:endParaRPr>
          </a:p>
          <a:p>
            <a:pPr marR="419100" algn="ctr">
              <a:lnSpc>
                <a:spcPct val="100000"/>
              </a:lnSpc>
            </a:pPr>
            <a:r>
              <a:rPr sz="8700" spc="720" dirty="0">
                <a:latin typeface="Trebuchet MS"/>
                <a:cs typeface="Trebuchet MS"/>
              </a:rPr>
              <a:t>THANK</a:t>
            </a:r>
            <a:r>
              <a:rPr sz="8700" spc="-700" dirty="0">
                <a:latin typeface="Trebuchet MS"/>
                <a:cs typeface="Trebuchet MS"/>
              </a:rPr>
              <a:t> </a:t>
            </a:r>
            <a:r>
              <a:rPr sz="8700" spc="459" dirty="0">
                <a:solidFill>
                  <a:srgbClr val="FF2126"/>
                </a:solidFill>
                <a:latin typeface="Trebuchet MS"/>
                <a:cs typeface="Trebuchet MS"/>
              </a:rPr>
              <a:t>YOU</a:t>
            </a:r>
            <a:endParaRPr sz="8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6820" y="2658107"/>
            <a:ext cx="3708400" cy="114300"/>
            <a:chOff x="2036820" y="2658107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2036820" y="2715257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41317" y="2715257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73348" y="587942"/>
            <a:ext cx="4834890" cy="1755139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956310">
              <a:lnSpc>
                <a:spcPts val="6900"/>
              </a:lnSpc>
              <a:spcBef>
                <a:spcPts val="20"/>
              </a:spcBef>
            </a:pPr>
            <a:r>
              <a:rPr i="1" spc="-60" dirty="0">
                <a:latin typeface="Trebuchet MS"/>
                <a:cs typeface="Trebuchet MS"/>
              </a:rPr>
              <a:t>PROJECT </a:t>
            </a:r>
            <a:r>
              <a:rPr i="1" spc="-265" dirty="0">
                <a:latin typeface="Trebuchet MS"/>
                <a:cs typeface="Trebuchet MS"/>
              </a:rPr>
              <a:t>ARCHITECTURE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7488726" y="1464180"/>
            <a:ext cx="10626090" cy="8627110"/>
            <a:chOff x="7488726" y="1464180"/>
            <a:chExt cx="10626090" cy="86271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8726" y="1464180"/>
              <a:ext cx="10191749" cy="81057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308" y="8452848"/>
              <a:ext cx="1714499" cy="163829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574" y="4157218"/>
            <a:ext cx="133350" cy="1333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574" y="6967093"/>
            <a:ext cx="133350" cy="13334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795231" y="3865017"/>
            <a:ext cx="4391025" cy="452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00"/>
              </a:lnSpc>
              <a:spcBef>
                <a:spcPts val="100"/>
              </a:spcBef>
              <a:tabLst>
                <a:tab pos="2197100" algn="l"/>
              </a:tabLst>
            </a:pPr>
            <a:r>
              <a:rPr sz="3250" spc="160" dirty="0">
                <a:solidFill>
                  <a:srgbClr val="FFFFFF"/>
                </a:solidFill>
                <a:latin typeface="Tahoma"/>
                <a:cs typeface="Tahoma"/>
              </a:rPr>
              <a:t>Consist</a:t>
            </a:r>
            <a:r>
              <a:rPr sz="32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9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2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250" spc="100" dirty="0">
                <a:solidFill>
                  <a:srgbClr val="FFFFFF"/>
                </a:solidFill>
                <a:latin typeface="Tahoma"/>
                <a:cs typeface="Tahoma"/>
              </a:rPr>
              <a:t>several</a:t>
            </a:r>
            <a:r>
              <a:rPr sz="32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120" dirty="0">
                <a:solidFill>
                  <a:srgbClr val="FFFFFF"/>
                </a:solidFill>
                <a:latin typeface="Tahoma"/>
                <a:cs typeface="Tahoma"/>
              </a:rPr>
              <a:t>key </a:t>
            </a:r>
            <a:r>
              <a:rPr sz="3250" spc="275" dirty="0">
                <a:solidFill>
                  <a:srgbClr val="FFFFFF"/>
                </a:solidFill>
                <a:latin typeface="Tahoma"/>
                <a:cs typeface="Tahoma"/>
              </a:rPr>
              <a:t>components</a:t>
            </a:r>
            <a:r>
              <a:rPr sz="325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225" dirty="0">
                <a:solidFill>
                  <a:srgbClr val="FFFFFF"/>
                </a:solidFill>
                <a:latin typeface="Tahoma"/>
                <a:cs typeface="Tahoma"/>
              </a:rPr>
              <a:t>each </a:t>
            </a:r>
            <a:r>
              <a:rPr sz="3250" spc="125" dirty="0">
                <a:solidFill>
                  <a:srgbClr val="FFFFFF"/>
                </a:solidFill>
                <a:latin typeface="Tahoma"/>
                <a:cs typeface="Tahoma"/>
              </a:rPr>
              <a:t>serving</a:t>
            </a:r>
            <a:r>
              <a:rPr sz="325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17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2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165" dirty="0">
                <a:solidFill>
                  <a:srgbClr val="FFFFFF"/>
                </a:solidFill>
                <a:latin typeface="Tahoma"/>
                <a:cs typeface="Tahoma"/>
              </a:rPr>
              <a:t>specific </a:t>
            </a:r>
            <a:r>
              <a:rPr sz="3250" spc="195" dirty="0">
                <a:solidFill>
                  <a:srgbClr val="FFFFFF"/>
                </a:solidFill>
                <a:latin typeface="Tahoma"/>
                <a:cs typeface="Tahoma"/>
              </a:rPr>
              <a:t>purpose</a:t>
            </a:r>
            <a:endParaRPr sz="32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3250">
              <a:latin typeface="Tahoma"/>
              <a:cs typeface="Tahoma"/>
            </a:endParaRPr>
          </a:p>
          <a:p>
            <a:pPr marL="12700" marR="65405">
              <a:lnSpc>
                <a:spcPct val="113500"/>
              </a:lnSpc>
              <a:spcBef>
                <a:spcPts val="5"/>
              </a:spcBef>
            </a:pPr>
            <a:r>
              <a:rPr sz="3250" spc="229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325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26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325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22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25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165" dirty="0">
                <a:solidFill>
                  <a:srgbClr val="FFFFFF"/>
                </a:solidFill>
                <a:latin typeface="Tahoma"/>
                <a:cs typeface="Tahoma"/>
              </a:rPr>
              <a:t>specific </a:t>
            </a:r>
            <a:r>
              <a:rPr sz="3250" spc="204" dirty="0">
                <a:solidFill>
                  <a:srgbClr val="FFFFFF"/>
                </a:solidFill>
                <a:latin typeface="Tahoma"/>
                <a:cs typeface="Tahoma"/>
              </a:rPr>
              <a:t>requirements</a:t>
            </a:r>
            <a:r>
              <a:rPr sz="325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114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25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50" spc="200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3250" spc="215" dirty="0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endParaRPr sz="3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6683" y="2265723"/>
            <a:ext cx="3708400" cy="114300"/>
            <a:chOff x="1426683" y="2265723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1426683" y="2322873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31180" y="2322873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8491" rIns="0" bIns="0" rtlCol="0">
            <a:spAutoFit/>
          </a:bodyPr>
          <a:lstStyle/>
          <a:p>
            <a:pPr marL="901065">
              <a:lnSpc>
                <a:spcPct val="100000"/>
              </a:lnSpc>
              <a:spcBef>
                <a:spcPts val="100"/>
              </a:spcBef>
            </a:pPr>
            <a:r>
              <a:rPr i="1" spc="-45" dirty="0">
                <a:latin typeface="Trebuchet MS"/>
                <a:cs typeface="Trebuchet MS"/>
              </a:rPr>
              <a:t>LABELING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174392" y="2303823"/>
            <a:ext cx="11515725" cy="6010275"/>
            <a:chOff x="6174392" y="2303823"/>
            <a:chExt cx="11515725" cy="6010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23921" y="2353353"/>
              <a:ext cx="11421208" cy="59154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12492" y="2341923"/>
              <a:ext cx="11439525" cy="5934075"/>
            </a:xfrm>
            <a:custGeom>
              <a:avLst/>
              <a:gdLst/>
              <a:ahLst/>
              <a:cxnLst/>
              <a:rect l="l" t="t" r="r" b="b"/>
              <a:pathLst>
                <a:path w="11439525" h="5934075">
                  <a:moveTo>
                    <a:pt x="0" y="5785842"/>
                  </a:moveTo>
                  <a:lnTo>
                    <a:pt x="7769" y="5834011"/>
                  </a:lnTo>
                  <a:lnTo>
                    <a:pt x="29404" y="5875846"/>
                  </a:lnTo>
                  <a:lnTo>
                    <a:pt x="62393" y="5908837"/>
                  </a:lnTo>
                  <a:lnTo>
                    <a:pt x="104228" y="5930471"/>
                  </a:lnTo>
                  <a:lnTo>
                    <a:pt x="126565" y="5934074"/>
                  </a:lnTo>
                </a:path>
                <a:path w="11439525" h="5934075">
                  <a:moveTo>
                    <a:pt x="11317423" y="5934074"/>
                  </a:moveTo>
                  <a:lnTo>
                    <a:pt x="11339759" y="5930471"/>
                  </a:lnTo>
                  <a:lnTo>
                    <a:pt x="11381593" y="5908837"/>
                  </a:lnTo>
                  <a:lnTo>
                    <a:pt x="11414583" y="5875846"/>
                  </a:lnTo>
                  <a:lnTo>
                    <a:pt x="11436218" y="5834011"/>
                  </a:lnTo>
                  <a:lnTo>
                    <a:pt x="11439524" y="5813518"/>
                  </a:lnTo>
                </a:path>
                <a:path w="11439525" h="5934075">
                  <a:moveTo>
                    <a:pt x="11439524" y="124722"/>
                  </a:moveTo>
                  <a:lnTo>
                    <a:pt x="11436218" y="104229"/>
                  </a:lnTo>
                  <a:lnTo>
                    <a:pt x="11414583" y="62394"/>
                  </a:lnTo>
                  <a:lnTo>
                    <a:pt x="11381593" y="29404"/>
                  </a:lnTo>
                  <a:lnTo>
                    <a:pt x="11339759" y="7769"/>
                  </a:lnTo>
                  <a:lnTo>
                    <a:pt x="11291589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260" y="3381878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260" y="4782052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4260" y="6182228"/>
            <a:ext cx="104775" cy="1047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4260" y="7115677"/>
            <a:ext cx="104775" cy="1047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09570" y="3131815"/>
            <a:ext cx="4341495" cy="4225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Collect</a:t>
            </a:r>
            <a:r>
              <a:rPr sz="26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-2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Vehicle</a:t>
            </a:r>
            <a:r>
              <a:rPr sz="26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6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-2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265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-10" dirty="0">
                <a:solidFill>
                  <a:srgbClr val="FFFFFF"/>
                </a:solidFill>
                <a:latin typeface="Trebuchet MS"/>
                <a:cs typeface="Trebuchet MS"/>
              </a:rPr>
              <a:t>plates</a:t>
            </a:r>
            <a:endParaRPr sz="26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2650">
              <a:latin typeface="Trebuchet MS"/>
              <a:cs typeface="Trebuchet MS"/>
            </a:endParaRPr>
          </a:p>
          <a:p>
            <a:pPr marL="12700" marR="692785">
              <a:lnSpc>
                <a:spcPct val="115599"/>
              </a:lnSpc>
              <a:spcBef>
                <a:spcPts val="5"/>
              </a:spcBef>
            </a:pP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Label</a:t>
            </a:r>
            <a:r>
              <a:rPr sz="26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90" dirty="0">
                <a:solidFill>
                  <a:srgbClr val="FFFFFF"/>
                </a:solidFill>
                <a:latin typeface="Trebuchet MS"/>
                <a:cs typeface="Trebuchet MS"/>
              </a:rPr>
              <a:t>Image</a:t>
            </a:r>
            <a:r>
              <a:rPr sz="26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-2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5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55" dirty="0">
                <a:solidFill>
                  <a:srgbClr val="FFFFFF"/>
                </a:solidFill>
                <a:latin typeface="Trebuchet MS"/>
                <a:cs typeface="Trebuchet MS"/>
              </a:rPr>
              <a:t>LabelImg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Annotation</a:t>
            </a:r>
            <a:r>
              <a:rPr sz="2650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Trebuchet MS"/>
                <a:cs typeface="Trebuchet MS"/>
              </a:rPr>
              <a:t>Tool</a:t>
            </a:r>
            <a:endParaRPr sz="2650">
              <a:latin typeface="Trebuchet MS"/>
              <a:cs typeface="Trebuchet MS"/>
            </a:endParaRPr>
          </a:p>
          <a:p>
            <a:pPr marL="12700" marR="366395">
              <a:lnSpc>
                <a:spcPct val="231100"/>
              </a:lnSpc>
            </a:pP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GUI</a:t>
            </a:r>
            <a:r>
              <a:rPr sz="26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-2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5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50" dirty="0">
                <a:solidFill>
                  <a:srgbClr val="FFFFFF"/>
                </a:solidFill>
                <a:latin typeface="Trebuchet MS"/>
                <a:cs typeface="Trebuchet MS"/>
              </a:rPr>
              <a:t>Draw</a:t>
            </a:r>
            <a:r>
              <a:rPr sz="26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Rectangle</a:t>
            </a:r>
            <a:r>
              <a:rPr sz="265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80" dirty="0">
                <a:solidFill>
                  <a:srgbClr val="FFFFFF"/>
                </a:solidFill>
                <a:latin typeface="Trebuchet MS"/>
                <a:cs typeface="Trebuchet MS"/>
              </a:rPr>
              <a:t>Box </a:t>
            </a:r>
            <a:r>
              <a:rPr sz="2650" spc="105" dirty="0">
                <a:solidFill>
                  <a:srgbClr val="FFFFFF"/>
                </a:solidFill>
                <a:latin typeface="Trebuchet MS"/>
                <a:cs typeface="Trebuchet MS"/>
              </a:rPr>
              <a:t>Save</a:t>
            </a:r>
            <a:r>
              <a:rPr sz="26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6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r>
              <a:rPr sz="265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6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50" spc="235" dirty="0">
                <a:solidFill>
                  <a:srgbClr val="FFFFFF"/>
                </a:solidFill>
                <a:latin typeface="Trebuchet MS"/>
                <a:cs typeface="Trebuchet MS"/>
              </a:rPr>
              <a:t>XML</a:t>
            </a:r>
            <a:endParaRPr sz="2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6683" y="2265723"/>
            <a:ext cx="3708400" cy="114300"/>
            <a:chOff x="1426683" y="2265723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1426683" y="2322873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31180" y="2322873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6868686" y="2284773"/>
            <a:ext cx="11246485" cy="7806690"/>
            <a:chOff x="6868686" y="2284773"/>
            <a:chExt cx="11246485" cy="78066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8216" y="2334303"/>
              <a:ext cx="10709754" cy="67285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906786" y="2322873"/>
              <a:ext cx="10732770" cy="6751320"/>
            </a:xfrm>
            <a:custGeom>
              <a:avLst/>
              <a:gdLst/>
              <a:ahLst/>
              <a:cxnLst/>
              <a:rect l="l" t="t" r="r" b="b"/>
              <a:pathLst>
                <a:path w="10732769" h="6751320">
                  <a:moveTo>
                    <a:pt x="0" y="6360770"/>
                  </a:moveTo>
                  <a:lnTo>
                    <a:pt x="3042" y="6409754"/>
                  </a:lnTo>
                  <a:lnTo>
                    <a:pt x="11926" y="6456924"/>
                  </a:lnTo>
                  <a:lnTo>
                    <a:pt x="26286" y="6501913"/>
                  </a:lnTo>
                  <a:lnTo>
                    <a:pt x="45755" y="6544354"/>
                  </a:lnTo>
                  <a:lnTo>
                    <a:pt x="69968" y="6583881"/>
                  </a:lnTo>
                  <a:lnTo>
                    <a:pt x="98559" y="6620128"/>
                  </a:lnTo>
                  <a:lnTo>
                    <a:pt x="131161" y="6652730"/>
                  </a:lnTo>
                  <a:lnTo>
                    <a:pt x="167409" y="6681320"/>
                  </a:lnTo>
                  <a:lnTo>
                    <a:pt x="206936" y="6705533"/>
                  </a:lnTo>
                  <a:lnTo>
                    <a:pt x="249377" y="6725002"/>
                  </a:lnTo>
                  <a:lnTo>
                    <a:pt x="294366" y="6739362"/>
                  </a:lnTo>
                  <a:lnTo>
                    <a:pt x="341537" y="6748246"/>
                  </a:lnTo>
                  <a:lnTo>
                    <a:pt x="390523" y="6751289"/>
                  </a:lnTo>
                  <a:lnTo>
                    <a:pt x="10342066" y="6751289"/>
                  </a:lnTo>
                  <a:lnTo>
                    <a:pt x="10391052" y="6748246"/>
                  </a:lnTo>
                  <a:lnTo>
                    <a:pt x="10438223" y="6739362"/>
                  </a:lnTo>
                  <a:lnTo>
                    <a:pt x="10483212" y="6725002"/>
                  </a:lnTo>
                  <a:lnTo>
                    <a:pt x="10525653" y="6705533"/>
                  </a:lnTo>
                  <a:lnTo>
                    <a:pt x="10565181" y="6681320"/>
                  </a:lnTo>
                  <a:lnTo>
                    <a:pt x="10601428" y="6652730"/>
                  </a:lnTo>
                  <a:lnTo>
                    <a:pt x="10634030" y="6620128"/>
                  </a:lnTo>
                  <a:lnTo>
                    <a:pt x="10662621" y="6583881"/>
                  </a:lnTo>
                  <a:lnTo>
                    <a:pt x="10686834" y="6544354"/>
                  </a:lnTo>
                  <a:lnTo>
                    <a:pt x="10706303" y="6501913"/>
                  </a:lnTo>
                  <a:lnTo>
                    <a:pt x="10720662" y="6456924"/>
                  </a:lnTo>
                  <a:lnTo>
                    <a:pt x="10729547" y="6409754"/>
                  </a:lnTo>
                  <a:lnTo>
                    <a:pt x="10732589" y="6360768"/>
                  </a:lnTo>
                  <a:lnTo>
                    <a:pt x="10732589" y="390520"/>
                  </a:lnTo>
                  <a:lnTo>
                    <a:pt x="10729547" y="341534"/>
                  </a:lnTo>
                  <a:lnTo>
                    <a:pt x="10720662" y="294364"/>
                  </a:lnTo>
                  <a:lnTo>
                    <a:pt x="10706303" y="249375"/>
                  </a:lnTo>
                  <a:lnTo>
                    <a:pt x="10686834" y="206934"/>
                  </a:lnTo>
                  <a:lnTo>
                    <a:pt x="10662621" y="167407"/>
                  </a:lnTo>
                  <a:lnTo>
                    <a:pt x="10634030" y="131160"/>
                  </a:lnTo>
                  <a:lnTo>
                    <a:pt x="10601428" y="98558"/>
                  </a:lnTo>
                  <a:lnTo>
                    <a:pt x="10565181" y="69968"/>
                  </a:lnTo>
                  <a:lnTo>
                    <a:pt x="10525653" y="45755"/>
                  </a:lnTo>
                  <a:lnTo>
                    <a:pt x="10483212" y="26286"/>
                  </a:lnTo>
                  <a:lnTo>
                    <a:pt x="10438223" y="11926"/>
                  </a:lnTo>
                  <a:lnTo>
                    <a:pt x="10391052" y="3042"/>
                  </a:lnTo>
                  <a:lnTo>
                    <a:pt x="10342066" y="0"/>
                  </a:lnTo>
                </a:path>
              </a:pathLst>
            </a:custGeom>
            <a:ln w="76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00309" y="8452848"/>
              <a:ext cx="1714499" cy="16382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849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i="1" spc="-70" dirty="0">
                <a:latin typeface="Trebuchet MS"/>
                <a:cs typeface="Trebuchet MS"/>
              </a:rPr>
              <a:t>LABELING</a:t>
            </a:r>
            <a:r>
              <a:rPr i="1" spc="-555" dirty="0">
                <a:latin typeface="Trebuchet MS"/>
                <a:cs typeface="Trebuchet MS"/>
              </a:rPr>
              <a:t> </a:t>
            </a:r>
            <a:r>
              <a:rPr i="1" spc="-440" dirty="0">
                <a:latin typeface="Trebuchet MS"/>
                <a:cs typeface="Trebuchet MS"/>
              </a:rPr>
              <a:t>(CONT...)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6219" y="3491543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6219" y="5006018"/>
            <a:ext cx="104775" cy="1047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517066" y="3198941"/>
            <a:ext cx="4616450" cy="254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sz="2850" spc="110" dirty="0">
                <a:solidFill>
                  <a:srgbClr val="FFFFFF"/>
                </a:solidFill>
                <a:latin typeface="Trebuchet MS"/>
                <a:cs typeface="Trebuchet MS"/>
              </a:rPr>
              <a:t>Parsing</a:t>
            </a:r>
            <a:r>
              <a:rPr sz="28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8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8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280" dirty="0">
                <a:solidFill>
                  <a:srgbClr val="FFFFFF"/>
                </a:solidFill>
                <a:latin typeface="Trebuchet MS"/>
                <a:cs typeface="Trebuchet MS"/>
              </a:rPr>
              <a:t>XML</a:t>
            </a:r>
            <a:r>
              <a:rPr sz="28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3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850" dirty="0">
                <a:solidFill>
                  <a:srgbClr val="FFFFFF"/>
                </a:solidFill>
                <a:latin typeface="Trebuchet MS"/>
                <a:cs typeface="Trebuchet MS"/>
              </a:rPr>
              <a:t>converting</a:t>
            </a: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FFFFFF"/>
                </a:solidFill>
                <a:latin typeface="Trebuchet MS"/>
                <a:cs typeface="Trebuchet MS"/>
              </a:rPr>
              <a:t>into</a:t>
            </a:r>
            <a:r>
              <a:rPr sz="285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235" dirty="0">
                <a:solidFill>
                  <a:srgbClr val="FFFFFF"/>
                </a:solidFill>
                <a:latin typeface="Trebuchet MS"/>
                <a:cs typeface="Trebuchet MS"/>
              </a:rPr>
              <a:t>CSV</a:t>
            </a: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Trebuchet MS"/>
                <a:cs typeface="Trebuchet MS"/>
              </a:rPr>
              <a:t>file</a:t>
            </a:r>
            <a:endParaRPr sz="28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endParaRPr sz="2850">
              <a:latin typeface="Trebuchet MS"/>
              <a:cs typeface="Trebuchet MS"/>
            </a:endParaRPr>
          </a:p>
          <a:p>
            <a:pPr marL="12700" marR="816610">
              <a:lnSpc>
                <a:spcPct val="116199"/>
              </a:lnSpc>
            </a:pPr>
            <a:r>
              <a:rPr sz="2850" spc="125" dirty="0">
                <a:solidFill>
                  <a:srgbClr val="FFFFFF"/>
                </a:solidFill>
                <a:latin typeface="Trebuchet MS"/>
                <a:cs typeface="Trebuchet MS"/>
              </a:rPr>
              <a:t>Consist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5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30" dirty="0">
                <a:solidFill>
                  <a:srgbClr val="FFFFFF"/>
                </a:solidFill>
                <a:latin typeface="Trebuchet MS"/>
                <a:cs typeface="Trebuchet MS"/>
              </a:rPr>
              <a:t>xmin,</a:t>
            </a:r>
            <a:r>
              <a:rPr sz="285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Trebuchet MS"/>
                <a:cs typeface="Trebuchet MS"/>
              </a:rPr>
              <a:t>xmax, </a:t>
            </a:r>
            <a:r>
              <a:rPr sz="2850" spc="-40" dirty="0">
                <a:solidFill>
                  <a:srgbClr val="FFFFFF"/>
                </a:solidFill>
                <a:latin typeface="Trebuchet MS"/>
                <a:cs typeface="Trebuchet MS"/>
              </a:rPr>
              <a:t>ymin,</a:t>
            </a:r>
            <a:r>
              <a:rPr sz="285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spc="40" dirty="0">
                <a:solidFill>
                  <a:srgbClr val="FFFFFF"/>
                </a:solidFill>
                <a:latin typeface="Trebuchet MS"/>
                <a:cs typeface="Trebuchet MS"/>
              </a:rPr>
              <a:t>ymax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9F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273356"/>
            <a:ext cx="476249" cy="380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012568"/>
            <a:ext cx="476249" cy="380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5824584"/>
            <a:ext cx="476249" cy="3809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652401"/>
            <a:ext cx="7630159" cy="989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300" spc="505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6300" spc="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6300" spc="545" dirty="0">
                <a:solidFill>
                  <a:srgbClr val="000000"/>
                </a:solidFill>
                <a:latin typeface="Calibri"/>
                <a:cs typeface="Calibri"/>
              </a:rPr>
              <a:t>Preprocessing</a:t>
            </a:r>
            <a:endParaRPr sz="6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4020" y="4238109"/>
            <a:ext cx="6301105" cy="2860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spc="85" dirty="0">
                <a:latin typeface="Calibri"/>
                <a:cs typeface="Calibri"/>
              </a:rPr>
              <a:t>Normalization</a:t>
            </a:r>
            <a:endParaRPr sz="2550">
              <a:latin typeface="Calibri"/>
              <a:cs typeface="Calibri"/>
            </a:endParaRPr>
          </a:p>
          <a:p>
            <a:pPr marL="12700" marR="5080">
              <a:lnSpc>
                <a:spcPct val="199600"/>
              </a:lnSpc>
            </a:pPr>
            <a:r>
              <a:rPr sz="2550" spc="135" dirty="0">
                <a:latin typeface="Calibri"/>
                <a:cs typeface="Calibri"/>
              </a:rPr>
              <a:t>Image</a:t>
            </a:r>
            <a:r>
              <a:rPr sz="2550" spc="100" dirty="0">
                <a:latin typeface="Calibri"/>
                <a:cs typeface="Calibri"/>
              </a:rPr>
              <a:t> </a:t>
            </a:r>
            <a:r>
              <a:rPr sz="2550" spc="215" dirty="0">
                <a:latin typeface="Calibri"/>
                <a:cs typeface="Calibri"/>
              </a:rPr>
              <a:t>vs</a:t>
            </a:r>
            <a:r>
              <a:rPr sz="2550" spc="100" dirty="0">
                <a:latin typeface="Calibri"/>
                <a:cs typeface="Calibri"/>
              </a:rPr>
              <a:t> </a:t>
            </a:r>
            <a:r>
              <a:rPr sz="2550" spc="165" dirty="0">
                <a:latin typeface="Calibri"/>
                <a:cs typeface="Calibri"/>
              </a:rPr>
              <a:t>Output</a:t>
            </a:r>
            <a:r>
              <a:rPr sz="2550" spc="105" dirty="0">
                <a:latin typeface="Calibri"/>
                <a:cs typeface="Calibri"/>
              </a:rPr>
              <a:t> </a:t>
            </a:r>
            <a:r>
              <a:rPr sz="2550" spc="80" dirty="0">
                <a:latin typeface="Calibri"/>
                <a:cs typeface="Calibri"/>
              </a:rPr>
              <a:t>(xmin,</a:t>
            </a:r>
            <a:r>
              <a:rPr sz="2550" spc="100" dirty="0">
                <a:latin typeface="Calibri"/>
                <a:cs typeface="Calibri"/>
              </a:rPr>
              <a:t> xmax, </a:t>
            </a:r>
            <a:r>
              <a:rPr sz="2550" spc="120" dirty="0">
                <a:latin typeface="Calibri"/>
                <a:cs typeface="Calibri"/>
              </a:rPr>
              <a:t>ymax,</a:t>
            </a:r>
            <a:r>
              <a:rPr sz="2550" spc="105" dirty="0">
                <a:latin typeface="Calibri"/>
                <a:cs typeface="Calibri"/>
              </a:rPr>
              <a:t> </a:t>
            </a:r>
            <a:r>
              <a:rPr sz="2550" spc="140" dirty="0">
                <a:latin typeface="Calibri"/>
                <a:cs typeface="Calibri"/>
              </a:rPr>
              <a:t>ymin) </a:t>
            </a:r>
            <a:r>
              <a:rPr sz="2550" spc="114" dirty="0">
                <a:latin typeface="Calibri"/>
                <a:cs typeface="Calibri"/>
              </a:rPr>
              <a:t>Normalized</a:t>
            </a:r>
            <a:r>
              <a:rPr sz="2550" spc="105" dirty="0">
                <a:latin typeface="Calibri"/>
                <a:cs typeface="Calibri"/>
              </a:rPr>
              <a:t> </a:t>
            </a:r>
            <a:r>
              <a:rPr sz="2550" spc="150" dirty="0">
                <a:latin typeface="Calibri"/>
                <a:cs typeface="Calibri"/>
              </a:rPr>
              <a:t>Data</a:t>
            </a:r>
            <a:r>
              <a:rPr sz="2550" spc="110" dirty="0">
                <a:latin typeface="Calibri"/>
                <a:cs typeface="Calibri"/>
              </a:rPr>
              <a:t> </a:t>
            </a:r>
            <a:r>
              <a:rPr sz="2550" spc="-50" dirty="0">
                <a:latin typeface="Calibri"/>
                <a:cs typeface="Calibri"/>
              </a:rPr>
              <a:t>:</a:t>
            </a:r>
            <a:endParaRPr sz="2550">
              <a:latin typeface="Calibri"/>
              <a:cs typeface="Calibri"/>
            </a:endParaRPr>
          </a:p>
          <a:p>
            <a:pPr marL="1041400" marR="1179830">
              <a:lnSpc>
                <a:spcPct val="115199"/>
              </a:lnSpc>
              <a:tabLst>
                <a:tab pos="1644650" algn="l"/>
              </a:tabLst>
            </a:pPr>
            <a:r>
              <a:rPr sz="2550" spc="195" dirty="0">
                <a:latin typeface="Calibri"/>
                <a:cs typeface="Calibri"/>
              </a:rPr>
              <a:t>X</a:t>
            </a:r>
            <a:r>
              <a:rPr sz="2550" spc="95" dirty="0">
                <a:latin typeface="Calibri"/>
                <a:cs typeface="Calibri"/>
              </a:rPr>
              <a:t> </a:t>
            </a:r>
            <a:r>
              <a:rPr sz="2550" spc="475" dirty="0">
                <a:latin typeface="Calibri"/>
                <a:cs typeface="Calibri"/>
              </a:rPr>
              <a:t>-</a:t>
            </a:r>
            <a:r>
              <a:rPr sz="2550" dirty="0">
                <a:latin typeface="Calibri"/>
                <a:cs typeface="Calibri"/>
              </a:rPr>
              <a:t>	</a:t>
            </a:r>
            <a:r>
              <a:rPr sz="2550" spc="-470" dirty="0">
                <a:latin typeface="Calibri"/>
                <a:cs typeface="Calibri"/>
              </a:rPr>
              <a:t> </a:t>
            </a:r>
            <a:r>
              <a:rPr sz="2550" spc="114" dirty="0">
                <a:latin typeface="Calibri"/>
                <a:cs typeface="Calibri"/>
              </a:rPr>
              <a:t>Normalized</a:t>
            </a:r>
            <a:r>
              <a:rPr sz="2550" spc="105" dirty="0">
                <a:latin typeface="Calibri"/>
                <a:cs typeface="Calibri"/>
              </a:rPr>
              <a:t> </a:t>
            </a:r>
            <a:r>
              <a:rPr sz="2550" spc="135" dirty="0">
                <a:latin typeface="Calibri"/>
                <a:cs typeface="Calibri"/>
              </a:rPr>
              <a:t>Image</a:t>
            </a:r>
            <a:r>
              <a:rPr sz="2550" spc="105" dirty="0">
                <a:latin typeface="Calibri"/>
                <a:cs typeface="Calibri"/>
              </a:rPr>
              <a:t> </a:t>
            </a:r>
            <a:r>
              <a:rPr sz="2550" spc="150" dirty="0">
                <a:latin typeface="Calibri"/>
                <a:cs typeface="Calibri"/>
              </a:rPr>
              <a:t>Data </a:t>
            </a:r>
            <a:r>
              <a:rPr sz="2550" spc="260" dirty="0">
                <a:latin typeface="Calibri"/>
                <a:cs typeface="Calibri"/>
              </a:rPr>
              <a:t>y</a:t>
            </a:r>
            <a:r>
              <a:rPr sz="2550" spc="95" dirty="0">
                <a:latin typeface="Calibri"/>
                <a:cs typeface="Calibri"/>
              </a:rPr>
              <a:t> </a:t>
            </a:r>
            <a:r>
              <a:rPr sz="2550" spc="475" dirty="0">
                <a:latin typeface="Calibri"/>
                <a:cs typeface="Calibri"/>
              </a:rPr>
              <a:t>-</a:t>
            </a:r>
            <a:r>
              <a:rPr sz="2550" dirty="0">
                <a:latin typeface="Calibri"/>
                <a:cs typeface="Calibri"/>
              </a:rPr>
              <a:t>	</a:t>
            </a:r>
            <a:r>
              <a:rPr sz="2550" spc="155" dirty="0">
                <a:latin typeface="Calibri"/>
                <a:cs typeface="Calibri"/>
              </a:rPr>
              <a:t>Output</a:t>
            </a:r>
            <a:endParaRPr sz="25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2335" y="1225717"/>
            <a:ext cx="7419974" cy="79533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5140325"/>
            <a:chOff x="0" y="0"/>
            <a:chExt cx="18288000" cy="5140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51403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214" y="1028700"/>
              <a:ext cx="10392145" cy="317706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184857" y="5623153"/>
            <a:ext cx="885190" cy="750570"/>
            <a:chOff x="3184857" y="5623153"/>
            <a:chExt cx="885190" cy="7505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4857" y="5623153"/>
              <a:ext cx="600074" cy="6000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5364" y="5725411"/>
              <a:ext cx="714374" cy="6476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699980" y="5623153"/>
            <a:ext cx="885190" cy="734695"/>
            <a:chOff x="8699980" y="5623153"/>
            <a:chExt cx="885190" cy="73469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9980" y="5623153"/>
              <a:ext cx="600074" cy="6000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0486" y="5709674"/>
              <a:ext cx="714374" cy="647699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072059" y="2907345"/>
            <a:ext cx="6172835" cy="0"/>
          </a:xfrm>
          <a:custGeom>
            <a:avLst/>
            <a:gdLst/>
            <a:ahLst/>
            <a:cxnLst/>
            <a:rect l="l" t="t" r="r" b="b"/>
            <a:pathLst>
              <a:path w="6172834">
                <a:moveTo>
                  <a:pt x="0" y="0"/>
                </a:moveTo>
                <a:lnTo>
                  <a:pt x="6172454" y="0"/>
                </a:lnTo>
              </a:path>
            </a:pathLst>
          </a:custGeom>
          <a:ln w="476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4215102" y="5623153"/>
            <a:ext cx="883919" cy="750570"/>
            <a:chOff x="14215102" y="5623153"/>
            <a:chExt cx="883919" cy="75057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5102" y="5623153"/>
              <a:ext cx="600074" cy="6000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51084" y="5725411"/>
              <a:ext cx="647699" cy="647699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9975064"/>
            <a:ext cx="6072038" cy="31193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947909" y="1042987"/>
            <a:ext cx="10392410" cy="3148965"/>
          </a:xfrm>
          <a:prstGeom prst="rect">
            <a:avLst/>
          </a:prstGeom>
          <a:ln w="28574">
            <a:solidFill>
              <a:srgbClr val="FFFFFF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85"/>
              </a:spcBef>
            </a:pPr>
            <a:endParaRPr sz="5400">
              <a:latin typeface="Times New Roman"/>
              <a:cs typeface="Times New Roman"/>
            </a:endParaRPr>
          </a:p>
          <a:p>
            <a:pPr marL="979805">
              <a:lnSpc>
                <a:spcPct val="100000"/>
              </a:lnSpc>
            </a:pPr>
            <a:r>
              <a:rPr sz="5400" spc="-100" dirty="0"/>
              <a:t>DEEP</a:t>
            </a:r>
            <a:r>
              <a:rPr sz="5400" spc="-505" dirty="0"/>
              <a:t> </a:t>
            </a:r>
            <a:r>
              <a:rPr sz="5400" spc="-204" dirty="0"/>
              <a:t>LEARNING</a:t>
            </a:r>
            <a:r>
              <a:rPr sz="5400" spc="-500" dirty="0"/>
              <a:t> </a:t>
            </a:r>
            <a:r>
              <a:rPr sz="5400" spc="-10" dirty="0"/>
              <a:t>MODELS</a:t>
            </a:r>
            <a:endParaRPr sz="5400"/>
          </a:p>
        </p:txBody>
      </p:sp>
      <p:sp>
        <p:nvSpPr>
          <p:cNvPr id="17" name="object 17"/>
          <p:cNvSpPr txBox="1"/>
          <p:nvPr/>
        </p:nvSpPr>
        <p:spPr>
          <a:xfrm>
            <a:off x="13213429" y="6917313"/>
            <a:ext cx="31273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Trebuchet MS"/>
                <a:cs typeface="Trebuchet MS"/>
              </a:rPr>
              <a:t>Sequential</a:t>
            </a:r>
            <a:r>
              <a:rPr sz="3000" b="1" spc="-130" dirty="0">
                <a:latin typeface="Trebuchet MS"/>
                <a:cs typeface="Trebuchet MS"/>
              </a:rPr>
              <a:t> </a:t>
            </a:r>
            <a:r>
              <a:rPr sz="3000" b="1" spc="45" dirty="0">
                <a:latin typeface="Trebuchet MS"/>
                <a:cs typeface="Trebuchet MS"/>
              </a:rPr>
              <a:t>Model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30565" y="6917313"/>
            <a:ext cx="356742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latin typeface="Trebuchet MS"/>
                <a:cs typeface="Trebuchet MS"/>
              </a:rPr>
              <a:t>Inception</a:t>
            </a:r>
            <a:r>
              <a:rPr sz="3000" b="1" spc="-155" dirty="0">
                <a:latin typeface="Trebuchet MS"/>
                <a:cs typeface="Trebuchet MS"/>
              </a:rPr>
              <a:t> </a:t>
            </a:r>
            <a:r>
              <a:rPr sz="3000" b="1" spc="45" dirty="0">
                <a:latin typeface="Trebuchet MS"/>
                <a:cs typeface="Trebuchet MS"/>
              </a:rPr>
              <a:t>ResNetV2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98844" y="6917313"/>
            <a:ext cx="12611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latin typeface="Trebuchet MS"/>
                <a:cs typeface="Trebuchet MS"/>
              </a:rPr>
              <a:t>VGG16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8818" y="1546291"/>
            <a:ext cx="3708400" cy="114300"/>
            <a:chOff x="2388818" y="1546291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2388818" y="1584391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93315" y="1603441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5532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Inception</a:t>
            </a:r>
            <a:r>
              <a:rPr spc="-520" dirty="0"/>
              <a:t> </a:t>
            </a:r>
            <a:r>
              <a:rPr spc="-375" dirty="0"/>
              <a:t>ResNetV2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360" y="4040885"/>
            <a:ext cx="123824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2360" y="5355335"/>
            <a:ext cx="123824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2360" y="7327010"/>
            <a:ext cx="123824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6285" y="2348641"/>
            <a:ext cx="14932025" cy="524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400" dirty="0">
                <a:solidFill>
                  <a:srgbClr val="FFFFFF"/>
                </a:solidFill>
                <a:latin typeface="Tahoma"/>
                <a:cs typeface="Tahoma"/>
              </a:rPr>
              <a:t>Why</a:t>
            </a:r>
            <a:r>
              <a:rPr sz="3400" b="1" spc="4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35" dirty="0">
                <a:solidFill>
                  <a:srgbClr val="FFFFFF"/>
                </a:solidFill>
                <a:latin typeface="Tahoma"/>
                <a:cs typeface="Tahoma"/>
              </a:rPr>
              <a:t>Inception</a:t>
            </a:r>
            <a:r>
              <a:rPr sz="340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ResNetV2</a:t>
            </a:r>
            <a:r>
              <a:rPr sz="340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465"/>
              </a:spcBef>
            </a:pPr>
            <a:endParaRPr sz="3400">
              <a:latin typeface="Tahoma"/>
              <a:cs typeface="Tahoma"/>
            </a:endParaRPr>
          </a:p>
          <a:p>
            <a:pPr marL="659765">
              <a:lnSpc>
                <a:spcPct val="100000"/>
              </a:lnSpc>
            </a:pP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Pre-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trained</a:t>
            </a:r>
            <a:r>
              <a:rPr sz="300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Tahoma"/>
                <a:cs typeface="Tahoma"/>
              </a:rPr>
              <a:t>than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million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60" dirty="0">
                <a:solidFill>
                  <a:srgbClr val="FFFFFF"/>
                </a:solidFill>
                <a:latin typeface="Tahoma"/>
                <a:cs typeface="Tahoma"/>
              </a:rPr>
              <a:t>ImageNet</a:t>
            </a:r>
            <a:r>
              <a:rPr sz="300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database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50"/>
              </a:spcBef>
            </a:pPr>
            <a:endParaRPr sz="3000">
              <a:latin typeface="Tahoma"/>
              <a:cs typeface="Tahoma"/>
            </a:endParaRPr>
          </a:p>
          <a:p>
            <a:pPr marL="659765" marR="19050">
              <a:lnSpc>
                <a:spcPct val="143800"/>
              </a:lnSpc>
            </a:pPr>
            <a:r>
              <a:rPr sz="3000" spc="-30" dirty="0">
                <a:solidFill>
                  <a:srgbClr val="FFFFFF"/>
                </a:solidFill>
                <a:latin typeface="Tahoma"/>
                <a:cs typeface="Tahoma"/>
              </a:rPr>
              <a:t>Consequently,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Tahoma"/>
                <a:cs typeface="Tahoma"/>
              </a:rPr>
              <a:t>learned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rich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feature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representations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wide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Tahoma"/>
                <a:cs typeface="Tahoma"/>
              </a:rPr>
              <a:t>range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6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hence,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aligns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perfectly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Tahoma"/>
                <a:cs typeface="Tahoma"/>
              </a:rPr>
              <a:t>demands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300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VNPR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project.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30"/>
              </a:spcBef>
            </a:pPr>
            <a:endParaRPr sz="3000">
              <a:latin typeface="Tahoma"/>
              <a:cs typeface="Tahoma"/>
            </a:endParaRPr>
          </a:p>
          <a:p>
            <a:pPr marL="659765">
              <a:lnSpc>
                <a:spcPct val="100000"/>
              </a:lnSpc>
            </a:pP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Depth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6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complexity</a:t>
            </a:r>
            <a:r>
              <a:rPr sz="30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0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capture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intricate</a:t>
            </a:r>
            <a:r>
              <a:rPr sz="30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6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patterns</a:t>
            </a:r>
            <a:r>
              <a:rPr sz="300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985679"/>
            <a:ext cx="3708400" cy="114300"/>
            <a:chOff x="1028700" y="1985679"/>
            <a:chExt cx="3708400" cy="114300"/>
          </a:xfrm>
        </p:grpSpPr>
        <p:sp>
          <p:nvSpPr>
            <p:cNvPr id="3" name="object 3"/>
            <p:cNvSpPr/>
            <p:nvPr/>
          </p:nvSpPr>
          <p:spPr>
            <a:xfrm>
              <a:off x="1028700" y="2042829"/>
              <a:ext cx="3708400" cy="0"/>
            </a:xfrm>
            <a:custGeom>
              <a:avLst/>
              <a:gdLst/>
              <a:ahLst/>
              <a:cxnLst/>
              <a:rect l="l" t="t" r="r" b="b"/>
              <a:pathLst>
                <a:path w="3708400">
                  <a:moveTo>
                    <a:pt x="0" y="0"/>
                  </a:moveTo>
                  <a:lnTo>
                    <a:pt x="3707805" y="0"/>
                  </a:lnTo>
                </a:path>
              </a:pathLst>
            </a:custGeom>
            <a:ln w="380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33197" y="2042829"/>
              <a:ext cx="1499235" cy="0"/>
            </a:xfrm>
            <a:custGeom>
              <a:avLst/>
              <a:gdLst/>
              <a:ahLst/>
              <a:cxnLst/>
              <a:rect l="l" t="t" r="r" b="b"/>
              <a:pathLst>
                <a:path w="1499235">
                  <a:moveTo>
                    <a:pt x="0" y="0"/>
                  </a:moveTo>
                  <a:lnTo>
                    <a:pt x="1498811" y="0"/>
                  </a:lnTo>
                </a:path>
              </a:pathLst>
            </a:custGeom>
            <a:ln w="114299">
              <a:solidFill>
                <a:srgbClr val="D30E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6279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00"/>
              </a:spcBef>
            </a:pPr>
            <a:r>
              <a:rPr sz="5400" spc="-320" dirty="0"/>
              <a:t>Cont...</a:t>
            </a:r>
            <a:endParaRPr sz="5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3455671"/>
            <a:ext cx="123824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5427346"/>
            <a:ext cx="123824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4" y="6741796"/>
            <a:ext cx="123824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63551" y="3042903"/>
            <a:ext cx="15159355" cy="396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3700"/>
              </a:lnSpc>
              <a:spcBef>
                <a:spcPts val="100"/>
              </a:spcBef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Robustness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variations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Tahoma"/>
                <a:cs typeface="Tahoma"/>
              </a:rPr>
              <a:t>lighting,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60" dirty="0">
                <a:solidFill>
                  <a:srgbClr val="FFFFFF"/>
                </a:solidFill>
                <a:latin typeface="Tahoma"/>
                <a:cs typeface="Tahoma"/>
              </a:rPr>
              <a:t>angle,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6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other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ahoma"/>
                <a:cs typeface="Tahoma"/>
              </a:rPr>
              <a:t>factors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300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ahoma"/>
                <a:cs typeface="Tahoma"/>
              </a:rPr>
              <a:t>affect </a:t>
            </a:r>
            <a:r>
              <a:rPr sz="3000" spc="-35" dirty="0">
                <a:solidFill>
                  <a:srgbClr val="FFFFFF"/>
                </a:solidFill>
                <a:latin typeface="Tahoma"/>
                <a:cs typeface="Tahoma"/>
              </a:rPr>
              <a:t>image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quality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30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000" spc="-35" dirty="0">
                <a:solidFill>
                  <a:srgbClr val="FFFFFF"/>
                </a:solidFill>
                <a:latin typeface="Tahoma"/>
                <a:cs typeface="Tahoma"/>
              </a:rPr>
              <a:t>Inception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ResNetV2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70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5" dirty="0">
                <a:solidFill>
                  <a:srgbClr val="FFFFFF"/>
                </a:solidFill>
                <a:latin typeface="Tahoma"/>
                <a:cs typeface="Tahoma"/>
              </a:rPr>
              <a:t>Inception</a:t>
            </a:r>
            <a:r>
              <a:rPr sz="3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700" dirty="0">
                <a:solidFill>
                  <a:srgbClr val="FFFFFF"/>
                </a:solidFill>
                <a:latin typeface="Tahoma"/>
                <a:cs typeface="Tahoma"/>
              </a:rPr>
              <a:t>+</a:t>
            </a:r>
            <a:r>
              <a:rPr sz="300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ResNet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125"/>
              </a:spcBef>
            </a:pP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Tahoma"/>
                <a:cs typeface="Tahoma"/>
              </a:rPr>
              <a:t>VNPR,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custom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head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fine-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tune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includes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5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3000" spc="-2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dense</a:t>
            </a:r>
            <a:r>
              <a:rPr sz="300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ahoma"/>
                <a:cs typeface="Tahoma"/>
              </a:rPr>
              <a:t>layers.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566</Words>
  <Application>Microsoft Office PowerPoint</Application>
  <PresentationFormat>Custom</PresentationFormat>
  <Paragraphs>120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Tahoma</vt:lpstr>
      <vt:lpstr>Times New Roman</vt:lpstr>
      <vt:lpstr>Trebuchet MS</vt:lpstr>
      <vt:lpstr>Office Theme</vt:lpstr>
      <vt:lpstr>PowerPoint Presentation</vt:lpstr>
      <vt:lpstr>INTRODUCTION</vt:lpstr>
      <vt:lpstr>PROJECT ARCHITECTURE</vt:lpstr>
      <vt:lpstr>LABELING</vt:lpstr>
      <vt:lpstr>LABELING (CONT...)</vt:lpstr>
      <vt:lpstr>Data Preprocessing</vt:lpstr>
      <vt:lpstr> DEEP LEARNING MODELS</vt:lpstr>
      <vt:lpstr>Inception ResNetV2</vt:lpstr>
      <vt:lpstr>Cont...</vt:lpstr>
      <vt:lpstr>Cont...</vt:lpstr>
      <vt:lpstr>Performance Metrics</vt:lpstr>
      <vt:lpstr>Inception VGG16</vt:lpstr>
      <vt:lpstr>Cont...</vt:lpstr>
      <vt:lpstr>Performance Metrics</vt:lpstr>
      <vt:lpstr>Sequential Model</vt:lpstr>
      <vt:lpstr>Performance Metrics</vt:lpstr>
      <vt:lpstr>Prediction (Inception ResNetV2)</vt:lpstr>
      <vt:lpstr>Prediction (VGG16)</vt:lpstr>
      <vt:lpstr>Prediction (Sequential)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</dc:title>
  <dc:creator>Raj Aryan</dc:creator>
  <cp:keywords>DAFw9bZnqBQ,BAFXR7RWgSM</cp:keywords>
  <cp:lastModifiedBy>Raj Aryan</cp:lastModifiedBy>
  <cp:revision>2</cp:revision>
  <dcterms:created xsi:type="dcterms:W3CDTF">2023-10-19T20:32:01Z</dcterms:created>
  <dcterms:modified xsi:type="dcterms:W3CDTF">2023-10-30T20:38:16Z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2023-10-19T00:00:00Z</vt:filetime>
  </property>
  <property fmtid="{D5CDD505-2E9C-101B-9397-08002B2CF9AE}" pid="3" name="Creator">
    <vt:lpwstr>Canva</vt:lpwstr>
  </property>
  <property fmtid="{D5CDD505-2E9C-101B-9397-08002B2CF9AE}" pid="4" name="LastSaved">
    <vt:filetime>2023-10-19T00:00:00Z</vt:filetime>
  </property>
  <property fmtid="{D5CDD505-2E9C-101B-9397-08002B2CF9AE}" pid="5" name="Producer">
    <vt:lpwstr>Canva</vt:lpwstr>
  </property>
</Properties>
</file>